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73" r:id="rId9"/>
    <p:sldId id="263" r:id="rId10"/>
    <p:sldId id="264" r:id="rId11"/>
    <p:sldId id="265" r:id="rId12"/>
    <p:sldId id="266" r:id="rId13"/>
    <p:sldId id="276" r:id="rId14"/>
    <p:sldId id="267" r:id="rId15"/>
    <p:sldId id="268" r:id="rId16"/>
    <p:sldId id="274" r:id="rId17"/>
    <p:sldId id="269" r:id="rId18"/>
    <p:sldId id="270" r:id="rId19"/>
    <p:sldId id="271" r:id="rId20"/>
    <p:sldId id="272" r:id="rId21"/>
    <p:sldId id="275" r:id="rId22"/>
  </p:sldIdLst>
  <p:sldSz cx="10058400" cy="7772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624">
          <p15:clr>
            <a:srgbClr val="A4A3A4"/>
          </p15:clr>
        </p15:guide>
        <p15:guide id="4" pos="4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l9uZkP8QiKrh8rW/iaQOvAapVg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ullen Arlington Curtiss" initials="" lastIdx="4" clrIdx="0"/>
  <p:cmAuthor id="1" name="Jey Bernal"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724"/>
    <a:srgbClr val="DA2032"/>
    <a:srgbClr val="FFCD71"/>
    <a:srgbClr val="F89E5C"/>
    <a:srgbClr val="84776C"/>
    <a:srgbClr val="66A2A7"/>
    <a:srgbClr val="FF8000"/>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85" autoAdjust="0"/>
  </p:normalViewPr>
  <p:slideViewPr>
    <p:cSldViewPr>
      <p:cViewPr varScale="1">
        <p:scale>
          <a:sx n="54" d="100"/>
          <a:sy n="54" d="100"/>
        </p:scale>
        <p:origin x="1008" y="66"/>
      </p:cViewPr>
      <p:guideLst>
        <p:guide orient="horz" pos="2160"/>
        <p:guide pos="3840"/>
        <p:guide orient="horz" pos="624"/>
        <p:guide pos="480"/>
      </p:guideLst>
    </p:cSldViewPr>
  </p:slideViewPr>
  <p:outlineViewPr>
    <p:cViewPr>
      <p:scale>
        <a:sx n="33" d="100"/>
        <a:sy n="33" d="100"/>
      </p:scale>
      <p:origin x="0" y="86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1-29T18:09:17.278" idx="1">
    <p:pos x="528" y="1150"/>
    <p:text>nontraditional, low-income ... noun?</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LU57tik"/>
      </p:ext>
    </p:extLst>
  </p:cm>
  <p:cm authorId="1" dt="2021-01-29T17:47:33.866" idx="1">
    <p:pos x="528" y="1150"/>
    <p:text>@Cullen Arlington Curtiss Do you have a suggestion here?</p:text>
    <p:extLst>
      <p:ext uri="{C676402C-5697-4E1C-873F-D02D1690AC5C}">
        <p15:threadingInfo xmlns:p15="http://schemas.microsoft.com/office/powerpoint/2012/main" timeZoneBias="0">
          <p15:parentCm authorId="0"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LU57toQ"/>
      </p:ext>
    </p:extLst>
  </p:cm>
  <p:cm authorId="0" dt="2021-01-29T18:09:17.278" idx="2">
    <p:pos x="528" y="1150"/>
    <p:text>individuals?</p:text>
    <p:extLst>
      <p:ext uri="{C676402C-5697-4E1C-873F-D02D1690AC5C}">
        <p15:threadingInfo xmlns:p15="http://schemas.microsoft.com/office/powerpoint/2012/main" timeZoneBias="0">
          <p15:parentCm authorId="0"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LU57ttE"/>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1-01-29T17:18:33.905" idx="3">
    <p:pos x="6000" y="0"/>
    <p:text>On slide 6 he also title-cased the bullet points and it seemed to make sense because these were program areas, but not sure it makes sense here.</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LU57tkg"/>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1-01-29T18:10:01.377" idx="4">
    <p:pos x="6000" y="0"/>
    <p:text>participants participating? maybe participants involved?
It's WBL Eco-system here as well, but WBL Ecosystem and WBL Eco-System elsewhere.</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LU57tk8"/>
      </p:ext>
    </p:extLst>
  </p:cm>
  <p:cm authorId="1" dt="2021-01-29T18:10:01.377" idx="2">
    <p:pos x="6000" y="0"/>
    <p:text>@cullen 
WBL Eco-system will be the standard</p:text>
    <p:extLst>
      <p:ext uri="{C676402C-5697-4E1C-873F-D02D1690AC5C}">
        <p15:threadingInfo xmlns:p15="http://schemas.microsoft.com/office/powerpoint/2012/main" timeZoneBias="0">
          <p15:parentCm authorId="0" idx="4"/>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LU57tt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748098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9" name="Google Shape;129;p9: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p10: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8" name="Google Shape;158;p11: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3" name="Google Shape;163;p12: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9" name="Google Shape;169;p13: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9" name="Google Shape;169;p13: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5" name="Google Shape;175;p14: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1" name="Google Shape;181;p15: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7" name="Google Shape;187;p16: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3" name="Google Shape;193;p17: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7" name="Google Shape;87;p2: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3" name="Google Shape;193;p17: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3" name="Google Shape;93;p3: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9" name="Google Shape;99;p4: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5" name="Google Shape;105;p5: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1" name="Google Shape;111;p6: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7" name="Google Shape;117;p7: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7" name="Google Shape;117;p7: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3" name="Google Shape;123;p8:notes"/>
          <p:cNvSpPr>
            <a:spLocks noGrp="1" noRot="1" noChangeAspect="1"/>
          </p:cNvSpPr>
          <p:nvPr>
            <p:ph type="sldImg" idx="2"/>
          </p:nvPr>
        </p:nvSpPr>
        <p:spPr>
          <a:xfrm>
            <a:off x="1209675" y="685800"/>
            <a:ext cx="44386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05256" y="860146"/>
            <a:ext cx="8298180" cy="4041648"/>
          </a:xfrm>
        </p:spPr>
        <p:txBody>
          <a:bodyPr anchor="b">
            <a:normAutofit/>
          </a:bodyPr>
          <a:lstStyle>
            <a:lvl1pPr algn="l">
              <a:lnSpc>
                <a:spcPct val="85000"/>
              </a:lnSpc>
              <a:defRPr sz="8800" spc="-55"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07542" y="5049704"/>
            <a:ext cx="8298180" cy="1295400"/>
          </a:xfrm>
        </p:spPr>
        <p:txBody>
          <a:bodyPr lIns="91440" rIns="91440">
            <a:normAutofit/>
          </a:bodyPr>
          <a:lstStyle>
            <a:lvl1pPr marL="0" indent="0" algn="l">
              <a:buNone/>
              <a:defRPr sz="2640" cap="all" spc="220" baseline="0">
                <a:solidFill>
                  <a:schemeClr val="tx2"/>
                </a:solidFill>
                <a:latin typeface="+mj-lt"/>
              </a:defRPr>
            </a:lvl1pPr>
            <a:lvl2pPr marL="502920" indent="0" algn="ctr">
              <a:buNone/>
              <a:defRPr sz="2640"/>
            </a:lvl2pPr>
            <a:lvl3pPr marL="1005840" indent="0" algn="ctr">
              <a:buNone/>
              <a:defRPr sz="2640"/>
            </a:lvl3pPr>
            <a:lvl4pPr marL="1508760" indent="0" algn="ctr">
              <a:buNone/>
              <a:defRPr sz="2200"/>
            </a:lvl4pPr>
            <a:lvl5pPr marL="2011680" indent="0" algn="ctr">
              <a:buNone/>
              <a:defRPr sz="2200"/>
            </a:lvl5pPr>
            <a:lvl6pPr marL="2514600" indent="0" algn="ctr">
              <a:buNone/>
              <a:defRPr sz="2200"/>
            </a:lvl6pPr>
            <a:lvl7pPr marL="3017520" indent="0" algn="ctr">
              <a:buNone/>
              <a:defRPr sz="2200"/>
            </a:lvl7pPr>
            <a:lvl8pPr marL="3520440" indent="0" algn="ctr">
              <a:buNone/>
              <a:defRPr sz="2200"/>
            </a:lvl8pPr>
            <a:lvl9pPr marL="4023360" indent="0" algn="ctr">
              <a:buNone/>
              <a:defRPr sz="2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uk-UA" smtClean="0"/>
              <a:pPr/>
              <a:t>‹#›</a:t>
            </a:fld>
            <a:endParaRPr lang="uk-UA"/>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69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uk-UA" smtClean="0"/>
              <a:pPr/>
              <a:t>‹#›</a:t>
            </a:fld>
            <a:endParaRPr lang="uk-UA"/>
          </a:p>
        </p:txBody>
      </p:sp>
    </p:spTree>
    <p:extLst>
      <p:ext uri="{BB962C8B-B14F-4D97-AF65-F5344CB8AC3E}">
        <p14:creationId xmlns:p14="http://schemas.microsoft.com/office/powerpoint/2010/main" val="169742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198043" y="470084"/>
            <a:ext cx="2168843" cy="65250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470083"/>
            <a:ext cx="6380798" cy="6525076"/>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uk-UA" smtClean="0"/>
              <a:pPr/>
              <a:t>‹#›</a:t>
            </a:fld>
            <a:endParaRPr lang="uk-UA"/>
          </a:p>
        </p:txBody>
      </p:sp>
    </p:spTree>
    <p:extLst>
      <p:ext uri="{BB962C8B-B14F-4D97-AF65-F5344CB8AC3E}">
        <p14:creationId xmlns:p14="http://schemas.microsoft.com/office/powerpoint/2010/main" val="81128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uk-UA" smtClean="0"/>
              <a:pPr/>
              <a:t>‹#›</a:t>
            </a:fld>
            <a:endParaRPr lang="uk-UA"/>
          </a:p>
        </p:txBody>
      </p:sp>
    </p:spTree>
    <p:extLst>
      <p:ext uri="{BB962C8B-B14F-4D97-AF65-F5344CB8AC3E}">
        <p14:creationId xmlns:p14="http://schemas.microsoft.com/office/powerpoint/2010/main" val="341314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860146"/>
            <a:ext cx="8298180" cy="4041648"/>
          </a:xfrm>
        </p:spPr>
        <p:txBody>
          <a:bodyPr anchor="b" anchorCtr="0">
            <a:normAutofit/>
          </a:bodyPr>
          <a:lstStyle>
            <a:lvl1pPr>
              <a:lnSpc>
                <a:spcPct val="85000"/>
              </a:lnSpc>
              <a:defRPr sz="88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05256" y="5046878"/>
            <a:ext cx="8298180" cy="1295400"/>
          </a:xfrm>
        </p:spPr>
        <p:txBody>
          <a:bodyPr lIns="91440" rIns="91440" anchor="t" anchorCtr="0">
            <a:normAutofit/>
          </a:bodyPr>
          <a:lstStyle>
            <a:lvl1pPr marL="0" indent="0">
              <a:buNone/>
              <a:defRPr sz="2640" cap="all" spc="220" baseline="0">
                <a:solidFill>
                  <a:schemeClr val="tx2"/>
                </a:solidFill>
                <a:latin typeface="+mj-lt"/>
              </a:defRPr>
            </a:lvl1pPr>
            <a:lvl2pPr marL="502920" indent="0">
              <a:buNone/>
              <a:defRPr sz="1980">
                <a:solidFill>
                  <a:schemeClr val="tx1">
                    <a:tint val="75000"/>
                  </a:schemeClr>
                </a:solidFill>
              </a:defRPr>
            </a:lvl2pPr>
            <a:lvl3pPr marL="1005840" indent="0">
              <a:buNone/>
              <a:defRPr sz="1760">
                <a:solidFill>
                  <a:schemeClr val="tx1">
                    <a:tint val="75000"/>
                  </a:schemeClr>
                </a:solidFill>
              </a:defRPr>
            </a:lvl3pPr>
            <a:lvl4pPr marL="1508760" indent="0">
              <a:buNone/>
              <a:defRPr sz="1540">
                <a:solidFill>
                  <a:schemeClr val="tx1">
                    <a:tint val="75000"/>
                  </a:schemeClr>
                </a:solidFill>
              </a:defRPr>
            </a:lvl4pPr>
            <a:lvl5pPr marL="2011680" indent="0">
              <a:buNone/>
              <a:defRPr sz="1540">
                <a:solidFill>
                  <a:schemeClr val="tx1">
                    <a:tint val="75000"/>
                  </a:schemeClr>
                </a:solidFill>
              </a:defRPr>
            </a:lvl5pPr>
            <a:lvl6pPr marL="2514600" indent="0">
              <a:buNone/>
              <a:defRPr sz="1540">
                <a:solidFill>
                  <a:schemeClr val="tx1">
                    <a:tint val="75000"/>
                  </a:schemeClr>
                </a:solidFill>
              </a:defRPr>
            </a:lvl6pPr>
            <a:lvl7pPr marL="3017520" indent="0">
              <a:buNone/>
              <a:defRPr sz="1540">
                <a:solidFill>
                  <a:schemeClr val="tx1">
                    <a:tint val="75000"/>
                  </a:schemeClr>
                </a:solidFill>
              </a:defRPr>
            </a:lvl7pPr>
            <a:lvl8pPr marL="3520440" indent="0">
              <a:buNone/>
              <a:defRPr sz="1540">
                <a:solidFill>
                  <a:schemeClr val="tx1">
                    <a:tint val="75000"/>
                  </a:schemeClr>
                </a:solidFill>
              </a:defRPr>
            </a:lvl8pPr>
            <a:lvl9pPr marL="4023360" indent="0">
              <a:buNone/>
              <a:defRPr sz="154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uk-UA" smtClean="0"/>
              <a:pPr/>
              <a:t>‹#›</a:t>
            </a:fld>
            <a:endParaRPr lang="uk-UA"/>
          </a:p>
        </p:txBody>
      </p:sp>
      <p:cxnSp>
        <p:nvCxnSpPr>
          <p:cNvPr id="9" name="Straight Connector 8"/>
          <p:cNvCxnSpPr/>
          <p:nvPr/>
        </p:nvCxnSpPr>
        <p:spPr>
          <a:xfrm>
            <a:off x="996318" y="4922520"/>
            <a:ext cx="814730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56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05256" y="324819"/>
            <a:ext cx="8298180" cy="164419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05256" y="2091832"/>
            <a:ext cx="4073652" cy="45598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29784" y="2091835"/>
            <a:ext cx="4073652" cy="45598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uk-UA" smtClean="0"/>
              <a:pPr/>
              <a:t>‹#›</a:t>
            </a:fld>
            <a:endParaRPr lang="uk-UA"/>
          </a:p>
        </p:txBody>
      </p:sp>
    </p:spTree>
    <p:extLst>
      <p:ext uri="{BB962C8B-B14F-4D97-AF65-F5344CB8AC3E}">
        <p14:creationId xmlns:p14="http://schemas.microsoft.com/office/powerpoint/2010/main" val="706334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05256" y="324819"/>
            <a:ext cx="8298180" cy="164419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5256"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4" name="Content Placeholder 3"/>
          <p:cNvSpPr>
            <a:spLocks noGrp="1"/>
          </p:cNvSpPr>
          <p:nvPr>
            <p:ph sz="half" idx="2"/>
          </p:nvPr>
        </p:nvSpPr>
        <p:spPr>
          <a:xfrm>
            <a:off x="905256" y="2926645"/>
            <a:ext cx="4073652" cy="37249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29784" y="2092192"/>
            <a:ext cx="4073652" cy="834453"/>
          </a:xfrm>
        </p:spPr>
        <p:txBody>
          <a:bodyPr lIns="91440" rIns="91440" anchor="ctr">
            <a:normAutofit/>
          </a:bodyPr>
          <a:lstStyle>
            <a:lvl1pPr marL="0" indent="0">
              <a:buNone/>
              <a:defRPr sz="2200" b="0" cap="all" baseline="0">
                <a:solidFill>
                  <a:schemeClr val="tx2"/>
                </a:solidFill>
              </a:defRPr>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Edit Master text styles</a:t>
            </a:r>
          </a:p>
        </p:txBody>
      </p:sp>
      <p:sp>
        <p:nvSpPr>
          <p:cNvPr id="6" name="Content Placeholder 5"/>
          <p:cNvSpPr>
            <a:spLocks noGrp="1"/>
          </p:cNvSpPr>
          <p:nvPr>
            <p:ph sz="quarter" idx="4"/>
          </p:nvPr>
        </p:nvSpPr>
        <p:spPr>
          <a:xfrm>
            <a:off x="5129784" y="2926645"/>
            <a:ext cx="4073652" cy="37249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uk-UA" smtClean="0"/>
              <a:pPr/>
              <a:t>‹#›</a:t>
            </a:fld>
            <a:endParaRPr lang="uk-UA"/>
          </a:p>
        </p:txBody>
      </p:sp>
    </p:spTree>
    <p:extLst>
      <p:ext uri="{BB962C8B-B14F-4D97-AF65-F5344CB8AC3E}">
        <p14:creationId xmlns:p14="http://schemas.microsoft.com/office/powerpoint/2010/main" val="318963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uk-UA" smtClean="0"/>
              <a:pPr/>
              <a:t>‹#›</a:t>
            </a:fld>
            <a:endParaRPr lang="uk-UA"/>
          </a:p>
        </p:txBody>
      </p:sp>
    </p:spTree>
    <p:extLst>
      <p:ext uri="{BB962C8B-B14F-4D97-AF65-F5344CB8AC3E}">
        <p14:creationId xmlns:p14="http://schemas.microsoft.com/office/powerpoint/2010/main" val="1884086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21" y="7254240"/>
            <a:ext cx="1005578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7178892"/>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uk-UA" smtClean="0"/>
              <a:pPr/>
              <a:t>‹#›</a:t>
            </a:fld>
            <a:endParaRPr lang="uk-UA"/>
          </a:p>
        </p:txBody>
      </p:sp>
    </p:spTree>
    <p:extLst>
      <p:ext uri="{BB962C8B-B14F-4D97-AF65-F5344CB8AC3E}">
        <p14:creationId xmlns:p14="http://schemas.microsoft.com/office/powerpoint/2010/main" val="1229491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41902" cy="777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33058" y="0"/>
            <a:ext cx="52807" cy="777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7190" y="673607"/>
            <a:ext cx="2640330" cy="2590800"/>
          </a:xfrm>
        </p:spPr>
        <p:txBody>
          <a:bodyPr anchor="b">
            <a:normAutofit/>
          </a:bodyPr>
          <a:lstStyle>
            <a:lvl1pPr>
              <a:defRPr sz="396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06261" y="829056"/>
            <a:ext cx="5510332" cy="595884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77190" y="3316224"/>
            <a:ext cx="2640330" cy="3829674"/>
          </a:xfrm>
        </p:spPr>
        <p:txBody>
          <a:bodyPr lIns="91440" rIns="91440">
            <a:normAutofit/>
          </a:bodyPr>
          <a:lstStyle>
            <a:lvl1pPr marL="0" indent="0">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smtClean="0"/>
              <a:t>Edit Master text styles</a:t>
            </a:r>
          </a:p>
        </p:txBody>
      </p:sp>
      <p:sp>
        <p:nvSpPr>
          <p:cNvPr id="5" name="Date Placeholder 4"/>
          <p:cNvSpPr>
            <a:spLocks noGrp="1"/>
          </p:cNvSpPr>
          <p:nvPr>
            <p:ph type="dt" sz="half" idx="10"/>
          </p:nvPr>
        </p:nvSpPr>
        <p:spPr>
          <a:xfrm>
            <a:off x="384048" y="7321092"/>
            <a:ext cx="2160271" cy="413808"/>
          </a:xfrm>
        </p:spPr>
        <p:txBody>
          <a:bodyPr/>
          <a:lstStyle>
            <a:lvl1pPr algn="l">
              <a:defRPr/>
            </a:lvl1pPr>
          </a:lstStyle>
          <a:p>
            <a:endParaRPr lang="en-US" dirty="0"/>
          </a:p>
        </p:txBody>
      </p:sp>
      <p:sp>
        <p:nvSpPr>
          <p:cNvPr id="6" name="Footer Placeholder 5"/>
          <p:cNvSpPr>
            <a:spLocks noGrp="1"/>
          </p:cNvSpPr>
          <p:nvPr>
            <p:ph type="ftr" sz="quarter" idx="11"/>
          </p:nvPr>
        </p:nvSpPr>
        <p:spPr>
          <a:xfrm>
            <a:off x="3960495" y="7321092"/>
            <a:ext cx="3834765" cy="413808"/>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0000000-1234-1234-1234-123412341234}" type="slidenum">
              <a:rPr lang="uk-UA" smtClean="0"/>
              <a:pPr/>
              <a:t>‹#›</a:t>
            </a:fld>
            <a:endParaRPr lang="uk-UA"/>
          </a:p>
        </p:txBody>
      </p:sp>
    </p:spTree>
    <p:extLst>
      <p:ext uri="{BB962C8B-B14F-4D97-AF65-F5344CB8AC3E}">
        <p14:creationId xmlns:p14="http://schemas.microsoft.com/office/powerpoint/2010/main" val="405214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613400"/>
            <a:ext cx="10055781" cy="215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570420"/>
            <a:ext cx="10055781" cy="72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05256" y="5751576"/>
            <a:ext cx="8348472" cy="932688"/>
          </a:xfrm>
        </p:spPr>
        <p:txBody>
          <a:bodyPr tIns="0" bIns="0" anchor="b">
            <a:noAutofit/>
          </a:bodyPr>
          <a:lstStyle>
            <a:lvl1pPr>
              <a:defRPr sz="396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4" y="0"/>
            <a:ext cx="10058388" cy="5570419"/>
          </a:xfrm>
          <a:blipFill>
            <a:blip r:embed="rId2"/>
            <a:stretch>
              <a:fillRect/>
            </a:stretch>
          </a:blipFill>
        </p:spPr>
        <p:txBody>
          <a:bodyPr lIns="457200" tIns="457200" anchor="t"/>
          <a:lstStyle>
            <a:lvl1pPr marL="0" indent="0">
              <a:buNone/>
              <a:defRPr sz="3520">
                <a:solidFill>
                  <a:schemeClr val="bg1"/>
                </a:solidFill>
              </a:defRPr>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smtClean="0"/>
              <a:t>Click icon to add picture</a:t>
            </a:r>
            <a:endParaRPr lang="en-US" dirty="0"/>
          </a:p>
        </p:txBody>
      </p:sp>
      <p:sp>
        <p:nvSpPr>
          <p:cNvPr id="4" name="Text Placeholder 3"/>
          <p:cNvSpPr>
            <a:spLocks noGrp="1"/>
          </p:cNvSpPr>
          <p:nvPr>
            <p:ph type="body" sz="half" idx="2"/>
          </p:nvPr>
        </p:nvSpPr>
        <p:spPr>
          <a:xfrm>
            <a:off x="905255" y="6694627"/>
            <a:ext cx="8348472" cy="673608"/>
          </a:xfrm>
        </p:spPr>
        <p:txBody>
          <a:bodyPr lIns="91440" tIns="0" rIns="91440" bIns="0">
            <a:normAutofit/>
          </a:bodyPr>
          <a:lstStyle>
            <a:lvl1pPr marL="0" indent="0">
              <a:spcBef>
                <a:spcPts val="0"/>
              </a:spcBef>
              <a:spcAft>
                <a:spcPts val="660"/>
              </a:spcAft>
              <a:buNone/>
              <a:defRPr sz="1650">
                <a:solidFill>
                  <a:srgbClr val="FFFFFF"/>
                </a:solidFill>
              </a:defRPr>
            </a:lvl1pPr>
            <a:lvl2pPr marL="502920" indent="0">
              <a:buNone/>
              <a:defRPr sz="1320"/>
            </a:lvl2pPr>
            <a:lvl3pPr marL="1005840" indent="0">
              <a:buNone/>
              <a:defRPr sz="1100"/>
            </a:lvl3pPr>
            <a:lvl4pPr marL="1508760" indent="0">
              <a:buNone/>
              <a:defRPr sz="990"/>
            </a:lvl4pPr>
            <a:lvl5pPr marL="2011680" indent="0">
              <a:buNone/>
              <a:defRPr sz="990"/>
            </a:lvl5pPr>
            <a:lvl6pPr marL="2514600" indent="0">
              <a:buNone/>
              <a:defRPr sz="990"/>
            </a:lvl6pPr>
            <a:lvl7pPr marL="3017520" indent="0">
              <a:buNone/>
              <a:defRPr sz="990"/>
            </a:lvl7pPr>
            <a:lvl8pPr marL="3520440" indent="0">
              <a:buNone/>
              <a:defRPr sz="990"/>
            </a:lvl8pPr>
            <a:lvl9pPr marL="4023360" indent="0">
              <a:buNone/>
              <a:defRPr sz="99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uk-UA" smtClean="0"/>
              <a:pPr/>
              <a:t>‹#›</a:t>
            </a:fld>
            <a:endParaRPr lang="uk-UA"/>
          </a:p>
        </p:txBody>
      </p:sp>
    </p:spTree>
    <p:extLst>
      <p:ext uri="{BB962C8B-B14F-4D97-AF65-F5344CB8AC3E}">
        <p14:creationId xmlns:p14="http://schemas.microsoft.com/office/powerpoint/2010/main" val="399432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254240"/>
            <a:ext cx="10058401" cy="518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178891"/>
            <a:ext cx="10058401" cy="747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05256" y="324819"/>
            <a:ext cx="8298180" cy="1644191"/>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05255" y="2091832"/>
            <a:ext cx="8298181" cy="4559808"/>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05258" y="7321092"/>
            <a:ext cx="2039623" cy="413808"/>
          </a:xfrm>
          <a:prstGeom prst="rect">
            <a:avLst/>
          </a:prstGeom>
        </p:spPr>
        <p:txBody>
          <a:bodyPr vert="horz" lIns="91440" tIns="45720" rIns="91440" bIns="45720" rtlCol="0" anchor="ctr"/>
          <a:lstStyle>
            <a:lvl1pPr algn="l">
              <a:defRPr sz="990">
                <a:solidFill>
                  <a:srgbClr val="FFFFFF"/>
                </a:solidFill>
              </a:defRPr>
            </a:lvl1pPr>
          </a:lstStyle>
          <a:p>
            <a:endParaRPr lang="en-US" dirty="0"/>
          </a:p>
        </p:txBody>
      </p:sp>
      <p:sp>
        <p:nvSpPr>
          <p:cNvPr id="5" name="Footer Placeholder 4"/>
          <p:cNvSpPr>
            <a:spLocks noGrp="1"/>
          </p:cNvSpPr>
          <p:nvPr>
            <p:ph type="ftr" sz="quarter" idx="3"/>
          </p:nvPr>
        </p:nvSpPr>
        <p:spPr>
          <a:xfrm>
            <a:off x="3041104" y="7321092"/>
            <a:ext cx="3978813" cy="413808"/>
          </a:xfrm>
          <a:prstGeom prst="rect">
            <a:avLst/>
          </a:prstGeom>
        </p:spPr>
        <p:txBody>
          <a:bodyPr vert="horz" lIns="91440" tIns="45720" rIns="91440" bIns="45720" rtlCol="0" anchor="ctr"/>
          <a:lstStyle>
            <a:lvl1pPr algn="ctr">
              <a:defRPr sz="99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167879" y="7321092"/>
            <a:ext cx="1082421" cy="413808"/>
          </a:xfrm>
          <a:prstGeom prst="rect">
            <a:avLst/>
          </a:prstGeom>
        </p:spPr>
        <p:txBody>
          <a:bodyPr vert="horz" lIns="91440" tIns="45720" rIns="91440" bIns="45720" rtlCol="0" anchor="ctr"/>
          <a:lstStyle>
            <a:lvl1pPr algn="r">
              <a:defRPr sz="1155">
                <a:solidFill>
                  <a:srgbClr val="FFFFFF"/>
                </a:solidFill>
              </a:defRPr>
            </a:lvl1pPr>
          </a:lstStyle>
          <a:p>
            <a:fld id="{00000000-1234-1234-1234-123412341234}" type="slidenum">
              <a:rPr lang="uk-UA" smtClean="0"/>
              <a:pPr/>
              <a:t>‹#›</a:t>
            </a:fld>
            <a:endParaRPr lang="uk-UA"/>
          </a:p>
        </p:txBody>
      </p:sp>
      <p:cxnSp>
        <p:nvCxnSpPr>
          <p:cNvPr id="10" name="Straight Connector 9"/>
          <p:cNvCxnSpPr/>
          <p:nvPr/>
        </p:nvCxnSpPr>
        <p:spPr>
          <a:xfrm>
            <a:off x="984664" y="1969558"/>
            <a:ext cx="82227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821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005840" rtl="0" eaLnBrk="1" latinLnBrk="0" hangingPunct="1">
        <a:lnSpc>
          <a:spcPct val="85000"/>
        </a:lnSpc>
        <a:spcBef>
          <a:spcPct val="0"/>
        </a:spcBef>
        <a:buNone/>
        <a:defRPr sz="5280" kern="1200" spc="-55" baseline="0">
          <a:solidFill>
            <a:schemeClr val="tx1">
              <a:lumMod val="75000"/>
              <a:lumOff val="25000"/>
            </a:schemeClr>
          </a:solidFill>
          <a:latin typeface="+mj-lt"/>
          <a:ea typeface="+mj-ea"/>
          <a:cs typeface="+mj-cs"/>
        </a:defRPr>
      </a:lvl1pPr>
    </p:titleStyle>
    <p:bodyStyle>
      <a:lvl1pPr marL="100584" indent="-100584" algn="l" defTabSz="1005840" rtl="0" eaLnBrk="1" latinLnBrk="0" hangingPunct="1">
        <a:lnSpc>
          <a:spcPct val="90000"/>
        </a:lnSpc>
        <a:spcBef>
          <a:spcPts val="1320"/>
        </a:spcBef>
        <a:spcAft>
          <a:spcPts val="22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422453" indent="-201168" algn="l" defTabSz="1005840" rtl="0" eaLnBrk="1" latinLnBrk="0" hangingPunct="1">
        <a:lnSpc>
          <a:spcPct val="90000"/>
        </a:lnSpc>
        <a:spcBef>
          <a:spcPts val="220"/>
        </a:spcBef>
        <a:spcAft>
          <a:spcPts val="440"/>
        </a:spcAft>
        <a:buClr>
          <a:schemeClr val="accent1"/>
        </a:buClr>
        <a:buFont typeface="Calibri" pitchFamily="34" charset="0"/>
        <a:buChar char="◦"/>
        <a:defRPr sz="1980" kern="1200">
          <a:solidFill>
            <a:schemeClr val="tx1">
              <a:lumMod val="75000"/>
              <a:lumOff val="25000"/>
            </a:schemeClr>
          </a:solidFill>
          <a:latin typeface="+mn-lt"/>
          <a:ea typeface="+mn-ea"/>
          <a:cs typeface="+mn-cs"/>
        </a:defRPr>
      </a:lvl2pPr>
      <a:lvl3pPr marL="623621"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3pPr>
      <a:lvl4pPr marL="824789"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4pPr>
      <a:lvl5pPr marL="1025957" indent="-201168"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5pPr>
      <a:lvl6pPr marL="121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6pPr>
      <a:lvl7pPr marL="143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7pPr>
      <a:lvl8pPr marL="165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8pPr>
      <a:lvl9pPr marL="1870000" indent="-251460" algn="l" defTabSz="1005840" rtl="0" eaLnBrk="1" latinLnBrk="0" hangingPunct="1">
        <a:lnSpc>
          <a:spcPct val="90000"/>
        </a:lnSpc>
        <a:spcBef>
          <a:spcPts val="220"/>
        </a:spcBef>
        <a:spcAft>
          <a:spcPts val="440"/>
        </a:spcAft>
        <a:buClr>
          <a:schemeClr val="accent1"/>
        </a:buClr>
        <a:buFont typeface="Calibri" pitchFamily="34" charset="0"/>
        <a:buChar char="◦"/>
        <a:defRPr sz="1540" kern="1200">
          <a:solidFill>
            <a:schemeClr val="tx1">
              <a:lumMod val="75000"/>
              <a:lumOff val="25000"/>
            </a:schemeClr>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11" name="Picture 10" descr="LANL PPT photo cover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84" name="Google Shape;84;p1"/>
          <p:cNvSpPr txBox="1">
            <a:spLocks noGrp="1"/>
          </p:cNvSpPr>
          <p:nvPr>
            <p:ph type="ctrTitle"/>
          </p:nvPr>
        </p:nvSpPr>
        <p:spPr>
          <a:xfrm>
            <a:off x="28225" y="4403066"/>
            <a:ext cx="10058399" cy="804406"/>
          </a:xfrm>
          <a:prstGeom prst="rect">
            <a:avLst/>
          </a:prstGeom>
          <a:noFill/>
          <a:ln>
            <a:noFill/>
          </a:ln>
        </p:spPr>
        <p:txBody>
          <a:bodyPr spcFirstLastPara="1" wrap="square" lIns="98739" tIns="49356" rIns="98739" bIns="49356" anchor="b" anchorCtr="0">
            <a:noAutofit/>
          </a:bodyPr>
          <a:lstStyle/>
          <a:p>
            <a:pPr>
              <a:lnSpc>
                <a:spcPct val="110000"/>
              </a:lnSpc>
              <a:buSzPts val="5400"/>
            </a:pPr>
            <a:r>
              <a:rPr lang="en-US" sz="5000" spc="140" dirty="0" smtClean="0">
                <a:solidFill>
                  <a:srgbClr val="FCAF17"/>
                </a:solidFill>
                <a:latin typeface="Gotham Black"/>
                <a:cs typeface="Gotham Black"/>
              </a:rPr>
              <a:t>Perkins V Consortium </a:t>
            </a:r>
            <a:r>
              <a:rPr lang="en-US" sz="5000" spc="140" dirty="0">
                <a:solidFill>
                  <a:srgbClr val="FCAF17"/>
                </a:solidFill>
                <a:latin typeface="Gotham Black"/>
                <a:cs typeface="Gotham Black"/>
              </a:rPr>
              <a:t>B </a:t>
            </a:r>
            <a:endParaRPr sz="2000" spc="140" dirty="0">
              <a:solidFill>
                <a:srgbClr val="84776C"/>
              </a:solidFill>
              <a:latin typeface="Gotham Black"/>
              <a:cs typeface="Gotham Black"/>
            </a:endParaRPr>
          </a:p>
        </p:txBody>
      </p:sp>
      <p:sp>
        <p:nvSpPr>
          <p:cNvPr id="9" name="Google Shape;84;p1"/>
          <p:cNvSpPr txBox="1">
            <a:spLocks/>
          </p:cNvSpPr>
          <p:nvPr/>
        </p:nvSpPr>
        <p:spPr>
          <a:xfrm>
            <a:off x="575765" y="3965581"/>
            <a:ext cx="4546928" cy="589885"/>
          </a:xfrm>
          <a:prstGeom prst="rect">
            <a:avLst/>
          </a:prstGeom>
          <a:noFill/>
          <a:ln>
            <a:noFill/>
          </a:ln>
        </p:spPr>
        <p:txBody>
          <a:bodyPr spcFirstLastPara="1" wrap="square" lIns="98739" tIns="49356" rIns="98739" bIns="49356"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110000"/>
              </a:lnSpc>
              <a:buSzPts val="5400"/>
            </a:pPr>
            <a:r>
              <a:rPr lang="en-US" sz="5000" kern="100" spc="140" dirty="0" smtClean="0">
                <a:solidFill>
                  <a:schemeClr val="bg1"/>
                </a:solidFill>
                <a:latin typeface="Gotham Black"/>
                <a:cs typeface="Gotham Black"/>
              </a:rPr>
              <a:t/>
            </a:r>
            <a:br>
              <a:rPr lang="en-US" sz="5000" kern="100" spc="140" dirty="0" smtClean="0">
                <a:solidFill>
                  <a:schemeClr val="bg1"/>
                </a:solidFill>
                <a:latin typeface="Gotham Black"/>
                <a:cs typeface="Gotham Black"/>
              </a:rPr>
            </a:br>
            <a:r>
              <a:rPr lang="en-US" sz="2000" kern="100" spc="180" dirty="0" smtClean="0">
                <a:solidFill>
                  <a:schemeClr val="bg1"/>
                </a:solidFill>
                <a:latin typeface="Gotham Black"/>
                <a:cs typeface="Gotham Black"/>
              </a:rPr>
              <a:t>NORTHERN NEW MEXICO </a:t>
            </a:r>
            <a:endParaRPr lang="en-US" sz="2000" kern="100" spc="180" dirty="0">
              <a:solidFill>
                <a:schemeClr val="bg1"/>
              </a:solidFill>
              <a:latin typeface="Gotham Black"/>
              <a:cs typeface="Gotham Black"/>
            </a:endParaRPr>
          </a:p>
        </p:txBody>
      </p:sp>
      <p:sp>
        <p:nvSpPr>
          <p:cNvPr id="10" name="Google Shape;84;p1"/>
          <p:cNvSpPr txBox="1">
            <a:spLocks/>
          </p:cNvSpPr>
          <p:nvPr/>
        </p:nvSpPr>
        <p:spPr>
          <a:xfrm>
            <a:off x="0" y="411992"/>
            <a:ext cx="10058400" cy="578608"/>
          </a:xfrm>
          <a:prstGeom prst="rect">
            <a:avLst/>
          </a:prstGeom>
          <a:noFill/>
          <a:ln>
            <a:noFill/>
          </a:ln>
        </p:spPr>
        <p:txBody>
          <a:bodyPr spcFirstLastPara="1" wrap="square" lIns="98739" tIns="49356" rIns="98739" bIns="49356"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10000"/>
              </a:lnSpc>
              <a:buSzPts val="5400"/>
            </a:pPr>
            <a:r>
              <a:rPr lang="en-US" sz="1800" kern="100" spc="120" dirty="0" smtClean="0">
                <a:solidFill>
                  <a:schemeClr val="bg1"/>
                </a:solidFill>
                <a:latin typeface="Gotham Black"/>
                <a:cs typeface="Gotham Black"/>
              </a:rPr>
              <a:t>WORK-BASED LEARNING (WBL) STRATEGIC PLAN OVERVIEW</a:t>
            </a:r>
            <a:endParaRPr lang="en-US" sz="1800" kern="100" spc="120" dirty="0">
              <a:solidFill>
                <a:schemeClr val="bg1"/>
              </a:solidFill>
              <a:latin typeface="Gotham Black"/>
              <a:cs typeface="Gotham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2" name="Picture 1" descr="LANL-PPT templates D graph 1.png"/>
          <p:cNvPicPr>
            <a:picLocks noChangeAspect="1"/>
          </p:cNvPicPr>
          <p:nvPr/>
        </p:nvPicPr>
        <p:blipFill rotWithShape="1">
          <a:blip r:embed="rId3">
            <a:extLst>
              <a:ext uri="{28A0092B-C50C-407E-A947-70E740481C1C}">
                <a14:useLocalDpi xmlns:a14="http://schemas.microsoft.com/office/drawing/2010/main" val="0"/>
              </a:ext>
            </a:extLst>
          </a:blip>
          <a:srcRect l="21578" t="6706" r="8032" b="6111"/>
          <a:stretch/>
        </p:blipFill>
        <p:spPr>
          <a:xfrm>
            <a:off x="2209800" y="1371600"/>
            <a:ext cx="6124573" cy="5861721"/>
          </a:xfrm>
          <a:prstGeom prst="rect">
            <a:avLst/>
          </a:prstGeom>
        </p:spPr>
      </p:pic>
      <p:sp>
        <p:nvSpPr>
          <p:cNvPr id="131" name="Google Shape;131;p9"/>
          <p:cNvSpPr txBox="1">
            <a:spLocks noGrp="1"/>
          </p:cNvSpPr>
          <p:nvPr>
            <p:ph type="title"/>
          </p:nvPr>
        </p:nvSpPr>
        <p:spPr>
          <a:xfrm>
            <a:off x="691515" y="0"/>
            <a:ext cx="8675370" cy="1676400"/>
          </a:xfrm>
          <a:prstGeom prst="rect">
            <a:avLst/>
          </a:prstGeom>
          <a:noFill/>
          <a:ln>
            <a:noFill/>
          </a:ln>
        </p:spPr>
        <p:txBody>
          <a:bodyPr spcFirstLastPara="1" wrap="square" lIns="98739" tIns="49356" rIns="98739" bIns="49356" anchor="ctr" anchorCtr="0">
            <a:normAutofit/>
          </a:bodyPr>
          <a:lstStyle/>
          <a:p>
            <a:pPr>
              <a:buSzPts val="4400"/>
            </a:pPr>
            <a:r>
              <a:rPr lang="en-US" sz="3200" spc="140" dirty="0">
                <a:solidFill>
                  <a:srgbClr val="66A2A7"/>
                </a:solidFill>
                <a:latin typeface="Gotham Black"/>
                <a:cs typeface="Gotham Black"/>
              </a:rPr>
              <a:t>WBL </a:t>
            </a:r>
            <a:r>
              <a:rPr lang="en-US" sz="3200" spc="140" dirty="0" smtClean="0">
                <a:solidFill>
                  <a:srgbClr val="66A2A7"/>
                </a:solidFill>
                <a:latin typeface="Gotham Black"/>
                <a:cs typeface="Gotham Black"/>
              </a:rPr>
              <a:t>barriers </a:t>
            </a:r>
            <a:r>
              <a:rPr lang="en-US" sz="3200" spc="140" dirty="0">
                <a:solidFill>
                  <a:srgbClr val="66A2A7"/>
                </a:solidFill>
                <a:latin typeface="Gotham Black"/>
                <a:cs typeface="Gotham Black"/>
              </a:rPr>
              <a:t>and </a:t>
            </a:r>
            <a:r>
              <a:rPr lang="en-US" sz="3200" spc="140" dirty="0" smtClean="0">
                <a:solidFill>
                  <a:srgbClr val="66A2A7"/>
                </a:solidFill>
                <a:latin typeface="Gotham Black"/>
                <a:cs typeface="Gotham Black"/>
              </a:rPr>
              <a:t>weaknesses </a:t>
            </a:r>
            <a:endParaRPr sz="3200" spc="140" dirty="0">
              <a:solidFill>
                <a:srgbClr val="66A2A7"/>
              </a:solidFill>
              <a:latin typeface="Gotham Black"/>
              <a:cs typeface="Gotham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691514" y="0"/>
            <a:ext cx="8909685" cy="1676400"/>
          </a:xfrm>
          <a:prstGeom prst="rect">
            <a:avLst/>
          </a:prstGeom>
          <a:noFill/>
          <a:ln>
            <a:noFill/>
          </a:ln>
        </p:spPr>
        <p:txBody>
          <a:bodyPr spcFirstLastPara="1" wrap="square" lIns="98739" tIns="49356" rIns="98739" bIns="49356" anchor="ctr" anchorCtr="0">
            <a:normAutofit/>
          </a:bodyPr>
          <a:lstStyle/>
          <a:p>
            <a:pPr>
              <a:buSzPts val="4400"/>
            </a:pPr>
            <a:r>
              <a:rPr lang="en-US" sz="3200" kern="100" spc="140" dirty="0" smtClean="0">
                <a:solidFill>
                  <a:srgbClr val="66A2A7"/>
                </a:solidFill>
                <a:latin typeface="Gotham Black"/>
                <a:cs typeface="Gotham Black"/>
              </a:rPr>
              <a:t/>
            </a:r>
            <a:br>
              <a:rPr lang="en-US" sz="3200" kern="100" spc="140" dirty="0" smtClean="0">
                <a:solidFill>
                  <a:srgbClr val="66A2A7"/>
                </a:solidFill>
                <a:latin typeface="Gotham Black"/>
                <a:cs typeface="Gotham Black"/>
              </a:rPr>
            </a:br>
            <a:r>
              <a:rPr lang="en-US" sz="3200" kern="100" spc="140" dirty="0" smtClean="0">
                <a:solidFill>
                  <a:srgbClr val="66A2A7"/>
                </a:solidFill>
                <a:latin typeface="Gotham Black"/>
                <a:cs typeface="Gotham Black"/>
              </a:rPr>
              <a:t>recommendations and implementation</a:t>
            </a:r>
            <a:r>
              <a:rPr lang="en-US" sz="3200" b="1" kern="100" spc="140" dirty="0" smtClean="0">
                <a:solidFill>
                  <a:srgbClr val="66A2A7"/>
                </a:solidFill>
                <a:latin typeface="Gotham Black"/>
                <a:cs typeface="Gotham Black"/>
              </a:rPr>
              <a:t/>
            </a:r>
            <a:br>
              <a:rPr lang="en-US" sz="3200" b="1" kern="100" spc="140" dirty="0" smtClean="0">
                <a:solidFill>
                  <a:srgbClr val="66A2A7"/>
                </a:solidFill>
                <a:latin typeface="Gotham Black"/>
                <a:cs typeface="Gotham Black"/>
              </a:rPr>
            </a:br>
            <a:endParaRPr sz="3200" kern="100" spc="140" dirty="0">
              <a:solidFill>
                <a:srgbClr val="66A2A7"/>
              </a:solidFill>
              <a:latin typeface="Gotham Black"/>
              <a:cs typeface="Gotham Black"/>
            </a:endParaRPr>
          </a:p>
        </p:txBody>
      </p:sp>
      <p:sp>
        <p:nvSpPr>
          <p:cNvPr id="155" name="Google Shape;155;p10"/>
          <p:cNvSpPr txBox="1">
            <a:spLocks noGrp="1"/>
          </p:cNvSpPr>
          <p:nvPr>
            <p:ph idx="1"/>
          </p:nvPr>
        </p:nvSpPr>
        <p:spPr>
          <a:xfrm>
            <a:off x="697230" y="2133600"/>
            <a:ext cx="8675370" cy="2743200"/>
          </a:xfrm>
          <a:prstGeom prst="rect">
            <a:avLst/>
          </a:prstGeom>
          <a:noFill/>
          <a:ln>
            <a:noFill/>
          </a:ln>
        </p:spPr>
        <p:txBody>
          <a:bodyPr spcFirstLastPara="1" wrap="square" lIns="98739" tIns="49356" rIns="98739" bIns="49356" anchor="t" anchorCtr="0">
            <a:normAutofit fontScale="92500" lnSpcReduction="10000"/>
          </a:bodyPr>
          <a:lstStyle/>
          <a:p>
            <a:pPr marL="246888" indent="-246888">
              <a:spcBef>
                <a:spcPts val="0"/>
              </a:spcBef>
              <a:buClr>
                <a:srgbClr val="FCAF17"/>
              </a:buClr>
              <a:buSzPts val="2800"/>
            </a:pPr>
            <a:r>
              <a:rPr lang="en-US" sz="1800" dirty="0">
                <a:solidFill>
                  <a:srgbClr val="84776C"/>
                </a:solidFill>
                <a:latin typeface="Gotham Book"/>
                <a:cs typeface="Gotham Book"/>
              </a:rPr>
              <a:t>Centralized Leadership</a:t>
            </a:r>
            <a:endParaRPr sz="1800" dirty="0">
              <a:solidFill>
                <a:srgbClr val="84776C"/>
              </a:solidFill>
              <a:latin typeface="Gotham Book"/>
              <a:cs typeface="Gotham Book"/>
            </a:endParaRPr>
          </a:p>
          <a:p>
            <a:pPr marL="246888" indent="-246888">
              <a:buClr>
                <a:srgbClr val="FCAF17"/>
              </a:buClr>
              <a:buSzPts val="2800"/>
            </a:pPr>
            <a:r>
              <a:rPr lang="en-US" sz="1800" dirty="0">
                <a:solidFill>
                  <a:srgbClr val="84776C"/>
                </a:solidFill>
                <a:latin typeface="Gotham Book"/>
                <a:cs typeface="Gotham Book"/>
              </a:rPr>
              <a:t>Employer-Led Initiatives</a:t>
            </a:r>
            <a:endParaRPr sz="1800" dirty="0">
              <a:solidFill>
                <a:srgbClr val="84776C"/>
              </a:solidFill>
              <a:latin typeface="Gotham Book"/>
              <a:cs typeface="Gotham Book"/>
            </a:endParaRPr>
          </a:p>
          <a:p>
            <a:pPr marL="246888" indent="-246888">
              <a:buClr>
                <a:srgbClr val="FCAF17"/>
              </a:buClr>
              <a:buSzPts val="2800"/>
            </a:pPr>
            <a:r>
              <a:rPr lang="en-US" sz="1800" dirty="0">
                <a:solidFill>
                  <a:srgbClr val="84776C"/>
                </a:solidFill>
                <a:latin typeface="Gotham Book"/>
                <a:cs typeface="Gotham Book"/>
              </a:rPr>
              <a:t>Strengthened and Formalized Relationships Between Partners</a:t>
            </a:r>
            <a:endParaRPr sz="1800" dirty="0">
              <a:solidFill>
                <a:srgbClr val="84776C"/>
              </a:solidFill>
              <a:latin typeface="Gotham Book"/>
              <a:cs typeface="Gotham Book"/>
            </a:endParaRPr>
          </a:p>
          <a:p>
            <a:pPr marL="246888" indent="-246888">
              <a:buClr>
                <a:srgbClr val="FCAF17"/>
              </a:buClr>
              <a:buSzPts val="2800"/>
            </a:pPr>
            <a:r>
              <a:rPr lang="en-US" sz="1800" dirty="0">
                <a:solidFill>
                  <a:srgbClr val="84776C"/>
                </a:solidFill>
                <a:latin typeface="Gotham Book"/>
                <a:cs typeface="Gotham Book"/>
              </a:rPr>
              <a:t>Support Systems for Participants</a:t>
            </a:r>
            <a:endParaRPr sz="1800" dirty="0">
              <a:solidFill>
                <a:srgbClr val="84776C"/>
              </a:solidFill>
              <a:latin typeface="Gotham Book"/>
              <a:cs typeface="Gotham Book"/>
            </a:endParaRPr>
          </a:p>
          <a:p>
            <a:pPr marL="246888" indent="-246888">
              <a:buClr>
                <a:srgbClr val="FCAF17"/>
              </a:buClr>
              <a:buSzPts val="2800"/>
            </a:pPr>
            <a:r>
              <a:rPr lang="en-US" sz="1800" dirty="0">
                <a:solidFill>
                  <a:srgbClr val="84776C"/>
                </a:solidFill>
                <a:latin typeface="Gotham Book"/>
                <a:cs typeface="Gotham Book"/>
              </a:rPr>
              <a:t>Support Systems for Employers</a:t>
            </a:r>
            <a:endParaRPr sz="1800" dirty="0">
              <a:solidFill>
                <a:srgbClr val="84776C"/>
              </a:solidFill>
              <a:latin typeface="Gotham Book"/>
              <a:cs typeface="Gotham Book"/>
            </a:endParaRPr>
          </a:p>
          <a:p>
            <a:pPr marL="246888" indent="-246888">
              <a:buClr>
                <a:srgbClr val="FCAF17"/>
              </a:buClr>
              <a:buSzPts val="2800"/>
            </a:pPr>
            <a:r>
              <a:rPr lang="en-US" sz="1800" dirty="0">
                <a:solidFill>
                  <a:srgbClr val="84776C"/>
                </a:solidFill>
                <a:latin typeface="Gotham Book"/>
                <a:cs typeface="Gotham Book"/>
              </a:rPr>
              <a:t>Finding Solutions for Resource Alignment</a:t>
            </a:r>
            <a:endParaRPr sz="1800" dirty="0">
              <a:solidFill>
                <a:srgbClr val="84776C"/>
              </a:solidFill>
              <a:latin typeface="Gotham Book"/>
              <a:cs typeface="Gotham Book"/>
            </a:endParaRPr>
          </a:p>
          <a:p>
            <a:pPr marL="246888" indent="-246888">
              <a:buClr>
                <a:srgbClr val="FCAF17"/>
              </a:buClr>
              <a:buSzPts val="2800"/>
            </a:pPr>
            <a:r>
              <a:rPr lang="en-US" sz="1800" dirty="0">
                <a:solidFill>
                  <a:srgbClr val="84776C"/>
                </a:solidFill>
                <a:latin typeface="Gotham Book"/>
                <a:cs typeface="Gotham Book"/>
              </a:rPr>
              <a:t>Opportunities to Reach Underrepresented Populations</a:t>
            </a:r>
            <a:endParaRPr sz="1800" dirty="0">
              <a:solidFill>
                <a:srgbClr val="84776C"/>
              </a:solidFill>
              <a:latin typeface="Gotham Book"/>
              <a:cs typeface="Gotham Book"/>
            </a:endParaRPr>
          </a:p>
          <a:p>
            <a:pPr marL="246888" indent="-54864">
              <a:buClr>
                <a:srgbClr val="FCAF17"/>
              </a:buClr>
              <a:buSzPts val="2800"/>
              <a:buNone/>
            </a:pPr>
            <a:endParaRPr sz="1800" dirty="0">
              <a:solidFill>
                <a:srgbClr val="84776C"/>
              </a:solidFill>
              <a:latin typeface="Gotham Book"/>
              <a:cs typeface="Gotham Boo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2" name="Picture 1" descr="LANL-PPT templates D graph 2.png"/>
          <p:cNvPicPr>
            <a:picLocks noChangeAspect="1"/>
          </p:cNvPicPr>
          <p:nvPr/>
        </p:nvPicPr>
        <p:blipFill rotWithShape="1">
          <a:blip r:embed="rId3">
            <a:extLst>
              <a:ext uri="{28A0092B-C50C-407E-A947-70E740481C1C}">
                <a14:useLocalDpi xmlns:a14="http://schemas.microsoft.com/office/drawing/2010/main" val="0"/>
              </a:ext>
            </a:extLst>
          </a:blip>
          <a:srcRect l="19034" t="6584" r="7467" b="6478"/>
          <a:stretch/>
        </p:blipFill>
        <p:spPr>
          <a:xfrm>
            <a:off x="2057400" y="1600200"/>
            <a:ext cx="6172200" cy="5641555"/>
          </a:xfrm>
          <a:prstGeom prst="rect">
            <a:avLst/>
          </a:prstGeom>
        </p:spPr>
      </p:pic>
      <p:sp>
        <p:nvSpPr>
          <p:cNvPr id="5" name="Google Shape;165;p12"/>
          <p:cNvSpPr txBox="1">
            <a:spLocks noGrp="1"/>
          </p:cNvSpPr>
          <p:nvPr>
            <p:ph type="title"/>
          </p:nvPr>
        </p:nvSpPr>
        <p:spPr>
          <a:xfrm>
            <a:off x="691514" y="-2"/>
            <a:ext cx="9366886" cy="1676402"/>
          </a:xfrm>
          <a:prstGeom prst="rect">
            <a:avLst/>
          </a:prstGeom>
          <a:noFill/>
          <a:ln>
            <a:noFill/>
          </a:ln>
        </p:spPr>
        <p:txBody>
          <a:bodyPr spcFirstLastPara="1" wrap="square" lIns="98739" tIns="49356" rIns="98739" bIns="49356" anchor="ctr" anchorCtr="0">
            <a:noAutofit/>
          </a:bodyPr>
          <a:lstStyle/>
          <a:p>
            <a:pPr>
              <a:buSzPts val="3959"/>
            </a:pPr>
            <a:r>
              <a:rPr lang="en-US" sz="3200" spc="100" dirty="0" smtClean="0">
                <a:solidFill>
                  <a:srgbClr val="66A2A7"/>
                </a:solidFill>
                <a:latin typeface="Gotham Black"/>
                <a:cs typeface="Gotham Black"/>
              </a:rPr>
              <a:t>Northern New Mexico’s WBL Eco-system</a:t>
            </a:r>
            <a:endParaRPr lang="en-US" sz="3200" spc="100" dirty="0">
              <a:solidFill>
                <a:srgbClr val="66A2A7"/>
              </a:solidFill>
              <a:latin typeface="Gotham Black"/>
              <a:cs typeface="Gotham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57" y="990600"/>
            <a:ext cx="8298180" cy="665781"/>
          </a:xfrm>
        </p:spPr>
        <p:txBody>
          <a:bodyPr>
            <a:normAutofit/>
          </a:bodyPr>
          <a:lstStyle/>
          <a:p>
            <a:r>
              <a:rPr lang="en-US" sz="3200" spc="100" dirty="0">
                <a:solidFill>
                  <a:srgbClr val="66A2A7"/>
                </a:solidFill>
                <a:latin typeface="Gotham Black"/>
                <a:cs typeface="Gotham Black"/>
              </a:rPr>
              <a:t>e</a:t>
            </a:r>
            <a:r>
              <a:rPr lang="en-US" sz="3200" spc="100" dirty="0">
                <a:solidFill>
                  <a:srgbClr val="66A2A7"/>
                </a:solidFill>
                <a:latin typeface="Gotham Black"/>
                <a:cs typeface="Gotham Black"/>
              </a:rPr>
              <a:t>xamples of local WLB programs</a:t>
            </a:r>
            <a:endParaRPr lang="en-US" sz="3200" spc="100" dirty="0">
              <a:solidFill>
                <a:srgbClr val="66A2A7"/>
              </a:solidFill>
              <a:latin typeface="Gotham Black"/>
              <a:cs typeface="Gotham Black"/>
            </a:endParaRPr>
          </a:p>
        </p:txBody>
      </p:sp>
      <p:sp>
        <p:nvSpPr>
          <p:cNvPr id="3" name="Content Placeholder 2"/>
          <p:cNvSpPr>
            <a:spLocks noGrp="1"/>
          </p:cNvSpPr>
          <p:nvPr>
            <p:ph idx="1"/>
          </p:nvPr>
        </p:nvSpPr>
        <p:spPr>
          <a:xfrm>
            <a:off x="905256" y="2209800"/>
            <a:ext cx="8298181" cy="4788408"/>
          </a:xfrm>
        </p:spPr>
        <p:txBody>
          <a:bodyPr>
            <a:normAutofit/>
          </a:bodyPr>
          <a:lstStyle/>
          <a:p>
            <a:pPr>
              <a:spcBef>
                <a:spcPts val="600"/>
              </a:spcBef>
            </a:pPr>
            <a:r>
              <a:rPr lang="en-US" sz="1700" b="1" dirty="0">
                <a:solidFill>
                  <a:srgbClr val="84776C"/>
                </a:solidFill>
                <a:latin typeface="Gotham Book"/>
                <a:cs typeface="Gotham Book"/>
              </a:rPr>
              <a:t>Nuclear </a:t>
            </a:r>
            <a:r>
              <a:rPr lang="en-US" sz="1700" b="1" dirty="0">
                <a:solidFill>
                  <a:srgbClr val="84776C"/>
                </a:solidFill>
                <a:latin typeface="Gotham Book"/>
                <a:cs typeface="Gotham Book"/>
              </a:rPr>
              <a:t>Operators Apprenticeship Program, Radiological Control Technician </a:t>
            </a:r>
            <a:r>
              <a:rPr lang="en-US" sz="1700" b="1" dirty="0" err="1">
                <a:solidFill>
                  <a:srgbClr val="84776C"/>
                </a:solidFill>
                <a:latin typeface="Gotham Book"/>
                <a:cs typeface="Gotham Book"/>
              </a:rPr>
              <a:t>Bootcamp</a:t>
            </a:r>
            <a:r>
              <a:rPr lang="en-US" sz="1700" b="1" dirty="0">
                <a:solidFill>
                  <a:srgbClr val="84776C"/>
                </a:solidFill>
                <a:latin typeface="Gotham Book"/>
                <a:cs typeface="Gotham Book"/>
              </a:rPr>
              <a:t>, Waste Processing Operator </a:t>
            </a:r>
            <a:r>
              <a:rPr lang="en-US" sz="1700" b="1" dirty="0" err="1">
                <a:solidFill>
                  <a:srgbClr val="84776C"/>
                </a:solidFill>
                <a:latin typeface="Gotham Book"/>
                <a:cs typeface="Gotham Book"/>
              </a:rPr>
              <a:t>Bootcamp</a:t>
            </a:r>
            <a:endParaRPr lang="en-US" sz="1700" b="1" dirty="0">
              <a:solidFill>
                <a:srgbClr val="84776C"/>
              </a:solidFill>
              <a:latin typeface="Gotham Book"/>
              <a:cs typeface="Gotham Book"/>
            </a:endParaRPr>
          </a:p>
          <a:p>
            <a:pPr>
              <a:spcBef>
                <a:spcPts val="600"/>
              </a:spcBef>
            </a:pPr>
            <a:r>
              <a:rPr lang="en-US" sz="1700" dirty="0">
                <a:solidFill>
                  <a:srgbClr val="84776C"/>
                </a:solidFill>
                <a:latin typeface="Gotham Book"/>
                <a:cs typeface="Gotham Book"/>
              </a:rPr>
              <a:t>Collaboration Partners: New Mexico Department of Workforce Solutions (NMDWS); Los Alamos National Laboratory (LANL); Northern New Mexico College (NNMC); University of New Mexico-Los Alamos (UNM-LA); and N3B-Los Alamos</a:t>
            </a:r>
          </a:p>
          <a:p>
            <a:pPr>
              <a:spcBef>
                <a:spcPts val="600"/>
              </a:spcBef>
            </a:pPr>
            <a:r>
              <a:rPr lang="en-US" sz="1700" b="1" dirty="0">
                <a:solidFill>
                  <a:srgbClr val="84776C"/>
                </a:solidFill>
                <a:latin typeface="Gotham Book"/>
                <a:cs typeface="Gotham Book"/>
              </a:rPr>
              <a:t>Building </a:t>
            </a:r>
            <a:r>
              <a:rPr lang="en-US" sz="1700" b="1" dirty="0">
                <a:solidFill>
                  <a:srgbClr val="84776C"/>
                </a:solidFill>
                <a:latin typeface="Gotham Book"/>
                <a:cs typeface="Gotham Book"/>
              </a:rPr>
              <a:t>and Construction Trades Registered Apprenticeship</a:t>
            </a:r>
          </a:p>
          <a:p>
            <a:pPr>
              <a:spcBef>
                <a:spcPts val="600"/>
              </a:spcBef>
            </a:pPr>
            <a:r>
              <a:rPr lang="en-US" sz="1700" dirty="0">
                <a:solidFill>
                  <a:srgbClr val="84776C"/>
                </a:solidFill>
                <a:latin typeface="Gotham Book"/>
                <a:cs typeface="Gotham Book"/>
              </a:rPr>
              <a:t>Collaboration Partners: LANL, New Mexico Building and Construction Trades Council (NMBCTC) and Taos High School</a:t>
            </a:r>
          </a:p>
          <a:p>
            <a:pPr>
              <a:spcBef>
                <a:spcPts val="600"/>
              </a:spcBef>
            </a:pPr>
            <a:r>
              <a:rPr lang="en-US" sz="1700" b="1" dirty="0">
                <a:solidFill>
                  <a:srgbClr val="84776C"/>
                </a:solidFill>
                <a:latin typeface="Gotham Book"/>
                <a:cs typeface="Gotham Book"/>
              </a:rPr>
              <a:t>PILAS </a:t>
            </a:r>
            <a:r>
              <a:rPr lang="en-US" sz="1700" b="1" dirty="0">
                <a:solidFill>
                  <a:srgbClr val="84776C"/>
                </a:solidFill>
                <a:latin typeface="Gotham Book"/>
                <a:cs typeface="Gotham Book"/>
              </a:rPr>
              <a:t>Internship Program</a:t>
            </a:r>
          </a:p>
          <a:p>
            <a:pPr>
              <a:spcBef>
                <a:spcPts val="600"/>
              </a:spcBef>
            </a:pPr>
            <a:r>
              <a:rPr lang="en-US" sz="1700" dirty="0">
                <a:solidFill>
                  <a:srgbClr val="84776C"/>
                </a:solidFill>
                <a:latin typeface="Gotham Book"/>
                <a:cs typeface="Gotham Book"/>
              </a:rPr>
              <a:t>Collaboration Partners: Santa Fe Community College, Santa Fe Community College Foundation, Los Alamos National Security (LANS) and LANL </a:t>
            </a:r>
          </a:p>
          <a:p>
            <a:r>
              <a:rPr lang="en-US" sz="1700" b="1" dirty="0">
                <a:solidFill>
                  <a:srgbClr val="84776C"/>
                </a:solidFill>
                <a:latin typeface="Gotham Book"/>
                <a:cs typeface="Gotham Book"/>
              </a:rPr>
              <a:t>X3 Internship Program</a:t>
            </a:r>
          </a:p>
          <a:p>
            <a:r>
              <a:rPr lang="en-US" sz="1700" dirty="0">
                <a:solidFill>
                  <a:srgbClr val="84776C"/>
                </a:solidFill>
                <a:latin typeface="Gotham Book"/>
                <a:cs typeface="Gotham Book"/>
              </a:rPr>
              <a:t>Collaboration Partners: Future Focused Education and Multiple Employers/Hosts</a:t>
            </a:r>
          </a:p>
          <a:p>
            <a:endParaRPr lang="en-US" dirty="0"/>
          </a:p>
        </p:txBody>
      </p:sp>
    </p:spTree>
    <p:extLst>
      <p:ext uri="{BB962C8B-B14F-4D97-AF65-F5344CB8AC3E}">
        <p14:creationId xmlns:p14="http://schemas.microsoft.com/office/powerpoint/2010/main" val="346709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txBox="1">
            <a:spLocks noGrp="1"/>
          </p:cNvSpPr>
          <p:nvPr>
            <p:ph type="title"/>
          </p:nvPr>
        </p:nvSpPr>
        <p:spPr>
          <a:xfrm>
            <a:off x="691515" y="-1"/>
            <a:ext cx="8675370" cy="2133601"/>
          </a:xfrm>
          <a:prstGeom prst="rect">
            <a:avLst/>
          </a:prstGeom>
          <a:noFill/>
          <a:ln>
            <a:noFill/>
          </a:ln>
        </p:spPr>
        <p:txBody>
          <a:bodyPr spcFirstLastPara="1" wrap="square" lIns="98739" tIns="49356" rIns="98739" bIns="49356" anchor="ctr" anchorCtr="0">
            <a:noAutofit/>
          </a:bodyPr>
          <a:lstStyle/>
          <a:p>
            <a:pPr>
              <a:buSzPts val="3959"/>
            </a:pPr>
            <a:r>
              <a:rPr lang="en-US" sz="3200" spc="140" dirty="0" smtClean="0">
                <a:solidFill>
                  <a:srgbClr val="66A2A7"/>
                </a:solidFill>
                <a:latin typeface="Gotham Black"/>
                <a:cs typeface="Gotham Black"/>
              </a:rPr>
              <a:t>implementation outputs and suggested activities</a:t>
            </a:r>
            <a:endParaRPr lang="en-US" sz="3200" spc="140" dirty="0">
              <a:solidFill>
                <a:srgbClr val="66A2A7"/>
              </a:solidFill>
              <a:latin typeface="Gotham Black"/>
              <a:cs typeface="Gotham Black"/>
            </a:endParaRPr>
          </a:p>
        </p:txBody>
      </p:sp>
      <p:pic>
        <p:nvPicPr>
          <p:cNvPr id="166" name="Google Shape;166;p12"/>
          <p:cNvPicPr preferRelativeResize="0">
            <a:picLocks noGrp="1"/>
          </p:cNvPicPr>
          <p:nvPr>
            <p:ph idx="1"/>
          </p:nvPr>
        </p:nvPicPr>
        <p:blipFill rotWithShape="1">
          <a:blip r:embed="rId3">
            <a:alphaModFix/>
          </a:blip>
          <a:srcRect/>
          <a:stretch/>
        </p:blipFill>
        <p:spPr>
          <a:xfrm>
            <a:off x="2255366" y="1628223"/>
            <a:ext cx="7089823" cy="53943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p:cNvSpPr txBox="1">
            <a:spLocks noGrp="1"/>
          </p:cNvSpPr>
          <p:nvPr>
            <p:ph type="title"/>
          </p:nvPr>
        </p:nvSpPr>
        <p:spPr>
          <a:xfrm>
            <a:off x="691515" y="1"/>
            <a:ext cx="8675370" cy="1904999"/>
          </a:xfrm>
          <a:prstGeom prst="rect">
            <a:avLst/>
          </a:prstGeom>
          <a:noFill/>
          <a:ln>
            <a:noFill/>
          </a:ln>
        </p:spPr>
        <p:txBody>
          <a:bodyPr spcFirstLastPara="1" wrap="square" lIns="98739" tIns="49356" rIns="98739" bIns="49356" anchor="ctr" anchorCtr="0">
            <a:normAutofit/>
          </a:bodyPr>
          <a:lstStyle/>
          <a:p>
            <a:pPr>
              <a:buSzPts val="4400"/>
            </a:pPr>
            <a:r>
              <a:rPr lang="en-US" sz="1800" spc="140" dirty="0" smtClean="0">
                <a:solidFill>
                  <a:srgbClr val="FCAF17"/>
                </a:solidFill>
                <a:latin typeface="Gotham Black"/>
                <a:cs typeface="Gotham Black"/>
              </a:rPr>
              <a:t>OUTPUT 1: </a:t>
            </a:r>
            <a:r>
              <a:rPr lang="en-US" sz="2200" spc="140" dirty="0" smtClean="0">
                <a:latin typeface="Gotham Black"/>
                <a:cs typeface="Gotham Black"/>
              </a:rPr>
              <a:t/>
            </a:r>
            <a:br>
              <a:rPr lang="en-US" sz="2200" spc="140" dirty="0" smtClean="0">
                <a:latin typeface="Gotham Black"/>
                <a:cs typeface="Gotham Black"/>
              </a:rPr>
            </a:br>
            <a:r>
              <a:rPr lang="en-US" sz="3200" spc="140" dirty="0" smtClean="0">
                <a:solidFill>
                  <a:srgbClr val="66A2A7"/>
                </a:solidFill>
                <a:latin typeface="Gotham Black"/>
                <a:cs typeface="Gotham Black"/>
              </a:rPr>
              <a:t>hire new regional </a:t>
            </a:r>
            <a:r>
              <a:rPr lang="en-US" sz="3200" spc="140" dirty="0">
                <a:solidFill>
                  <a:srgbClr val="66A2A7"/>
                </a:solidFill>
                <a:latin typeface="Gotham Black"/>
                <a:cs typeface="Gotham Black"/>
              </a:rPr>
              <a:t>WBL </a:t>
            </a:r>
            <a:r>
              <a:rPr lang="en-US" sz="3200" spc="140" dirty="0" smtClean="0">
                <a:solidFill>
                  <a:srgbClr val="66A2A7"/>
                </a:solidFill>
                <a:latin typeface="Gotham Black"/>
                <a:cs typeface="Gotham Black"/>
              </a:rPr>
              <a:t>coordinator/manager </a:t>
            </a:r>
            <a:endParaRPr sz="3200" spc="140" dirty="0">
              <a:solidFill>
                <a:srgbClr val="66A2A7"/>
              </a:solidFill>
              <a:latin typeface="Gotham Black"/>
              <a:cs typeface="Gotham Black"/>
            </a:endParaRPr>
          </a:p>
        </p:txBody>
      </p:sp>
      <p:sp>
        <p:nvSpPr>
          <p:cNvPr id="172" name="Google Shape;172;p13"/>
          <p:cNvSpPr txBox="1">
            <a:spLocks noGrp="1"/>
          </p:cNvSpPr>
          <p:nvPr>
            <p:ph idx="1"/>
          </p:nvPr>
        </p:nvSpPr>
        <p:spPr>
          <a:xfrm>
            <a:off x="685800" y="2133600"/>
            <a:ext cx="8675370" cy="3429000"/>
          </a:xfrm>
          <a:prstGeom prst="rect">
            <a:avLst/>
          </a:prstGeom>
          <a:noFill/>
          <a:ln>
            <a:noFill/>
          </a:ln>
        </p:spPr>
        <p:txBody>
          <a:bodyPr spcFirstLastPara="1" wrap="square" lIns="98739" tIns="49356" rIns="98739" bIns="49356" anchor="t" anchorCtr="0">
            <a:normAutofit lnSpcReduction="10000"/>
          </a:bodyPr>
          <a:lstStyle/>
          <a:p>
            <a:pPr marL="0" indent="0">
              <a:spcBef>
                <a:spcPts val="0"/>
              </a:spcBef>
              <a:buClr>
                <a:srgbClr val="FCAF17"/>
              </a:buClr>
              <a:buNone/>
            </a:pPr>
            <a:r>
              <a:rPr lang="en-US" sz="1600" b="1" spc="60" dirty="0" smtClean="0">
                <a:solidFill>
                  <a:srgbClr val="84776C"/>
                </a:solidFill>
                <a:latin typeface="Gotham Bold"/>
                <a:cs typeface="Gotham Bold"/>
              </a:rPr>
              <a:t>SUGGESTED ACTIVITIES:</a:t>
            </a:r>
          </a:p>
          <a:p>
            <a:pPr marL="285750" indent="-285750">
              <a:lnSpc>
                <a:spcPct val="110000"/>
              </a:lnSpc>
              <a:buClr>
                <a:srgbClr val="FCAF17"/>
              </a:buClr>
              <a:buSzPts val="1567"/>
            </a:pPr>
            <a:r>
              <a:rPr lang="en-US" sz="1400" dirty="0" smtClean="0">
                <a:solidFill>
                  <a:srgbClr val="84776C"/>
                </a:solidFill>
                <a:latin typeface="Gotham Book"/>
                <a:cs typeface="Gotham Book"/>
              </a:rPr>
              <a:t>Engage </a:t>
            </a:r>
            <a:r>
              <a:rPr lang="en-US" sz="1400" dirty="0">
                <a:solidFill>
                  <a:srgbClr val="84776C"/>
                </a:solidFill>
                <a:latin typeface="Gotham Book"/>
                <a:cs typeface="Gotham Book"/>
              </a:rPr>
              <a:t>the WBL Eco</a:t>
            </a:r>
            <a:r>
              <a:rPr lang="en-US" sz="1400" dirty="0" smtClean="0">
                <a:solidFill>
                  <a:srgbClr val="84776C"/>
                </a:solidFill>
                <a:latin typeface="Gotham Book"/>
                <a:cs typeface="Gotham Book"/>
              </a:rPr>
              <a:t>-system’s </a:t>
            </a:r>
            <a:r>
              <a:rPr lang="en-US" sz="1400" dirty="0">
                <a:solidFill>
                  <a:srgbClr val="84776C"/>
                </a:solidFill>
                <a:latin typeface="Gotham Book"/>
                <a:cs typeface="Gotham Book"/>
              </a:rPr>
              <a:t>key leadership to develop plans for centralized coordination of WBL efforts in northern New Mexico.</a:t>
            </a:r>
            <a:endParaRPr sz="1400" dirty="0">
              <a:solidFill>
                <a:srgbClr val="84776C"/>
              </a:solidFill>
              <a:latin typeface="Gotham Book"/>
              <a:cs typeface="Gotham Book"/>
            </a:endParaRPr>
          </a:p>
          <a:p>
            <a:pPr marL="285750" indent="-285750">
              <a:lnSpc>
                <a:spcPct val="110000"/>
              </a:lnSpc>
              <a:buClr>
                <a:srgbClr val="FCAF17"/>
              </a:buClr>
              <a:buSzPts val="1567"/>
            </a:pPr>
            <a:r>
              <a:rPr lang="en-US" sz="1400" dirty="0">
                <a:solidFill>
                  <a:srgbClr val="84776C"/>
                </a:solidFill>
                <a:latin typeface="Gotham Book"/>
                <a:cs typeface="Gotham Book"/>
              </a:rPr>
              <a:t>WBL Eco</a:t>
            </a:r>
            <a:r>
              <a:rPr lang="en-US" sz="1400" dirty="0" smtClean="0">
                <a:solidFill>
                  <a:srgbClr val="84776C"/>
                </a:solidFill>
                <a:latin typeface="Gotham Book"/>
                <a:cs typeface="Gotham Book"/>
              </a:rPr>
              <a:t>-system </a:t>
            </a:r>
            <a:r>
              <a:rPr lang="en-US" sz="1400" dirty="0">
                <a:solidFill>
                  <a:srgbClr val="84776C"/>
                </a:solidFill>
                <a:latin typeface="Gotham Book"/>
                <a:cs typeface="Gotham Book"/>
              </a:rPr>
              <a:t>leadership forms and engages an employer-led advisory group to work with the regional </a:t>
            </a:r>
            <a:r>
              <a:rPr lang="en-US" sz="1400" dirty="0">
                <a:solidFill>
                  <a:srgbClr val="84776C"/>
                </a:solidFill>
                <a:latin typeface="Gotham Book"/>
                <a:cs typeface="Gotham Boo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coordinator</a:t>
            </a:r>
            <a:r>
              <a:rPr lang="en-US" sz="1400" dirty="0">
                <a:solidFill>
                  <a:srgbClr val="84776C"/>
                </a:solidFill>
                <a:latin typeface="Gotham Book"/>
                <a:cs typeface="Gotham Book"/>
              </a:rPr>
              <a:t> in an advisory role.</a:t>
            </a:r>
            <a:endParaRPr sz="1400" dirty="0">
              <a:solidFill>
                <a:srgbClr val="84776C"/>
              </a:solidFill>
              <a:latin typeface="Gotham Book"/>
              <a:cs typeface="Gotham Book"/>
            </a:endParaRPr>
          </a:p>
          <a:p>
            <a:pPr marL="285750" indent="-285750">
              <a:lnSpc>
                <a:spcPct val="110000"/>
              </a:lnSpc>
              <a:buClr>
                <a:srgbClr val="FCAF17"/>
              </a:buClr>
              <a:buSzPts val="1567"/>
            </a:pPr>
            <a:r>
              <a:rPr lang="en-US" sz="1400" dirty="0">
                <a:solidFill>
                  <a:srgbClr val="84776C"/>
                </a:solidFill>
                <a:latin typeface="Gotham Book"/>
                <a:cs typeface="Gotham Book"/>
              </a:rPr>
              <a:t>WBL Coordinator works to ensure WBL programs’ alignment with labor market demand and new/emerging occupations.</a:t>
            </a:r>
            <a:endParaRPr sz="1400" dirty="0">
              <a:solidFill>
                <a:srgbClr val="84776C"/>
              </a:solidFill>
              <a:latin typeface="Gotham Book"/>
              <a:cs typeface="Gotham Book"/>
            </a:endParaRPr>
          </a:p>
          <a:p>
            <a:pPr marL="285750" indent="-285750">
              <a:lnSpc>
                <a:spcPct val="110000"/>
              </a:lnSpc>
              <a:buClr>
                <a:srgbClr val="FCAF17"/>
              </a:buClr>
              <a:buSzPct val="120000"/>
            </a:pPr>
            <a:r>
              <a:rPr lang="en-US" sz="1400" dirty="0">
                <a:solidFill>
                  <a:srgbClr val="84776C"/>
                </a:solidFill>
                <a:latin typeface="Gotham Book"/>
                <a:cs typeface="Gotham Book"/>
              </a:rPr>
              <a:t>WBL Coordinator works with the employer advisory group to coordinate systems and communication for marketing and outreach.</a:t>
            </a:r>
            <a:endParaRPr sz="1400" dirty="0">
              <a:solidFill>
                <a:srgbClr val="84776C"/>
              </a:solidFill>
              <a:latin typeface="Gotham Book"/>
              <a:cs typeface="Gotham Book"/>
            </a:endParaRPr>
          </a:p>
          <a:p>
            <a:pPr marL="285750" indent="-285750">
              <a:lnSpc>
                <a:spcPct val="110000"/>
              </a:lnSpc>
              <a:buClr>
                <a:srgbClr val="FCAF17"/>
              </a:buClr>
              <a:buSzPts val="1567"/>
            </a:pPr>
            <a:r>
              <a:rPr lang="en-US" sz="1400" dirty="0">
                <a:solidFill>
                  <a:srgbClr val="84776C"/>
                </a:solidFill>
                <a:latin typeface="Gotham Book"/>
                <a:cs typeface="Gotham Book"/>
              </a:rPr>
              <a:t>WBL Coordinator and the employer advisory group coordinate finding, securing, and braiding solutions for resource alignment</a:t>
            </a:r>
            <a:r>
              <a:rPr lang="en-US" sz="1400" dirty="0" smtClean="0">
                <a:solidFill>
                  <a:srgbClr val="84776C"/>
                </a:solidFill>
                <a:latin typeface="Gotham Book"/>
                <a:cs typeface="Gotham Book"/>
              </a:rPr>
              <a:t>.</a:t>
            </a:r>
            <a:endParaRPr sz="1400" dirty="0">
              <a:solidFill>
                <a:srgbClr val="84776C"/>
              </a:solidFill>
              <a:latin typeface="Gotham Book"/>
              <a:cs typeface="Gotham Boo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3"/>
          <p:cNvSpPr txBox="1">
            <a:spLocks noGrp="1"/>
          </p:cNvSpPr>
          <p:nvPr>
            <p:ph type="title"/>
          </p:nvPr>
        </p:nvSpPr>
        <p:spPr>
          <a:xfrm>
            <a:off x="691515" y="1"/>
            <a:ext cx="8675370" cy="1904999"/>
          </a:xfrm>
          <a:prstGeom prst="rect">
            <a:avLst/>
          </a:prstGeom>
          <a:noFill/>
          <a:ln>
            <a:noFill/>
          </a:ln>
        </p:spPr>
        <p:txBody>
          <a:bodyPr spcFirstLastPara="1" wrap="square" lIns="98739" tIns="49356" rIns="98739" bIns="49356" anchor="ctr" anchorCtr="0">
            <a:normAutofit/>
          </a:bodyPr>
          <a:lstStyle/>
          <a:p>
            <a:pPr>
              <a:buSzPts val="4400"/>
            </a:pPr>
            <a:r>
              <a:rPr lang="en-US" sz="1800" spc="140" dirty="0" smtClean="0">
                <a:solidFill>
                  <a:srgbClr val="FCAF17"/>
                </a:solidFill>
                <a:latin typeface="Gotham Black"/>
                <a:cs typeface="Gotham Black"/>
              </a:rPr>
              <a:t>OUTPUT 1 (cont.): </a:t>
            </a:r>
            <a:r>
              <a:rPr lang="en-US" sz="2200" spc="140" dirty="0" smtClean="0">
                <a:latin typeface="Gotham Black"/>
                <a:cs typeface="Gotham Black"/>
              </a:rPr>
              <a:t/>
            </a:r>
            <a:br>
              <a:rPr lang="en-US" sz="2200" spc="140" dirty="0" smtClean="0">
                <a:latin typeface="Gotham Black"/>
                <a:cs typeface="Gotham Black"/>
              </a:rPr>
            </a:br>
            <a:r>
              <a:rPr lang="en-US" sz="3200" spc="140" dirty="0" smtClean="0">
                <a:solidFill>
                  <a:srgbClr val="66A2A7"/>
                </a:solidFill>
                <a:latin typeface="Gotham Black"/>
                <a:cs typeface="Gotham Black"/>
              </a:rPr>
              <a:t>hire new regional </a:t>
            </a:r>
            <a:r>
              <a:rPr lang="en-US" sz="3200" spc="140" dirty="0">
                <a:solidFill>
                  <a:srgbClr val="66A2A7"/>
                </a:solidFill>
                <a:latin typeface="Gotham Black"/>
                <a:cs typeface="Gotham Black"/>
              </a:rPr>
              <a:t>WBL </a:t>
            </a:r>
            <a:r>
              <a:rPr lang="en-US" sz="3200" spc="140" dirty="0" smtClean="0">
                <a:solidFill>
                  <a:srgbClr val="66A2A7"/>
                </a:solidFill>
                <a:latin typeface="Gotham Black"/>
                <a:cs typeface="Gotham Black"/>
              </a:rPr>
              <a:t>coordinator/manager </a:t>
            </a:r>
            <a:endParaRPr sz="3200" spc="140" dirty="0">
              <a:solidFill>
                <a:srgbClr val="66A2A7"/>
              </a:solidFill>
              <a:latin typeface="Gotham Black"/>
              <a:cs typeface="Gotham Black"/>
            </a:endParaRPr>
          </a:p>
        </p:txBody>
      </p:sp>
      <p:sp>
        <p:nvSpPr>
          <p:cNvPr id="172" name="Google Shape;172;p13"/>
          <p:cNvSpPr txBox="1">
            <a:spLocks noGrp="1"/>
          </p:cNvSpPr>
          <p:nvPr>
            <p:ph idx="1"/>
          </p:nvPr>
        </p:nvSpPr>
        <p:spPr>
          <a:xfrm>
            <a:off x="685800" y="2133600"/>
            <a:ext cx="8675370" cy="2819400"/>
          </a:xfrm>
          <a:prstGeom prst="rect">
            <a:avLst/>
          </a:prstGeom>
          <a:noFill/>
          <a:ln>
            <a:noFill/>
          </a:ln>
        </p:spPr>
        <p:txBody>
          <a:bodyPr spcFirstLastPara="1" wrap="square" lIns="98739" tIns="49356" rIns="98739" bIns="49356" anchor="t" anchorCtr="0">
            <a:normAutofit lnSpcReduction="10000"/>
          </a:bodyPr>
          <a:lstStyle/>
          <a:p>
            <a:pPr marL="0" indent="0">
              <a:spcBef>
                <a:spcPts val="0"/>
              </a:spcBef>
              <a:buClr>
                <a:srgbClr val="FCAF17"/>
              </a:buClr>
              <a:buNone/>
            </a:pPr>
            <a:r>
              <a:rPr lang="en-US" sz="1600" b="1" spc="60" dirty="0" smtClean="0">
                <a:solidFill>
                  <a:srgbClr val="84776C"/>
                </a:solidFill>
                <a:latin typeface="Gotham Bold"/>
                <a:cs typeface="Gotham Bold"/>
              </a:rPr>
              <a:t>SUGGESTED ACTIVITIES:</a:t>
            </a:r>
          </a:p>
          <a:p>
            <a:pPr marL="246888" indent="-246888">
              <a:lnSpc>
                <a:spcPct val="110000"/>
              </a:lnSpc>
              <a:buClr>
                <a:srgbClr val="FCAF17"/>
              </a:buClr>
              <a:buSzPts val="1567"/>
            </a:pPr>
            <a:r>
              <a:rPr lang="en-US" sz="1400" dirty="0" smtClean="0">
                <a:solidFill>
                  <a:srgbClr val="84776C"/>
                </a:solidFill>
                <a:latin typeface="Gotham Book"/>
                <a:cs typeface="Gotham Book"/>
              </a:rPr>
              <a:t>WBL </a:t>
            </a:r>
            <a:r>
              <a:rPr lang="en-US" sz="1400" dirty="0">
                <a:solidFill>
                  <a:srgbClr val="84776C"/>
                </a:solidFill>
                <a:latin typeface="Gotham Book"/>
                <a:cs typeface="Gotham Book"/>
              </a:rPr>
              <a:t>Coordinator and the employer advisory group will engage with the Northern Area Local Workforce Development Board, the Department of Workforce Solutions, the Northern New Mexico Economic Development District, the pueblos, tribes, and nations of northern New Mexico, and other similar agencies to leverage funding and resources. </a:t>
            </a:r>
            <a:endParaRPr sz="1400" dirty="0">
              <a:solidFill>
                <a:srgbClr val="84776C"/>
              </a:solidFill>
              <a:latin typeface="Gotham Book"/>
              <a:cs typeface="Gotham Book"/>
            </a:endParaRPr>
          </a:p>
          <a:p>
            <a:pPr marL="246888" indent="-246888">
              <a:lnSpc>
                <a:spcPct val="110000"/>
              </a:lnSpc>
              <a:buClr>
                <a:srgbClr val="FCAF17"/>
              </a:buClr>
              <a:buSzPts val="1567"/>
            </a:pPr>
            <a:r>
              <a:rPr lang="en-US" sz="1400" dirty="0">
                <a:solidFill>
                  <a:srgbClr val="84776C"/>
                </a:solidFill>
                <a:latin typeface="Gotham Book"/>
                <a:cs typeface="Gotham Book"/>
              </a:rPr>
              <a:t>Coordinate with WBL partners to host an online portal to become a “one-stop shop” for all WBL opportunities. This portal can provide connections between employers/sponsors, participants, and education providers. The online portal could also provide a resource for additional information on WBL programs in the northern New Mexico region, provide answers to frequently asked questions, and connect users to support services and toolkits. </a:t>
            </a:r>
            <a:endParaRPr sz="1400" dirty="0">
              <a:solidFill>
                <a:srgbClr val="84776C"/>
              </a:solidFill>
              <a:latin typeface="Gotham Book"/>
              <a:cs typeface="Gotham Book"/>
            </a:endParaRPr>
          </a:p>
        </p:txBody>
      </p:sp>
    </p:spTree>
    <p:extLst>
      <p:ext uri="{BB962C8B-B14F-4D97-AF65-F5344CB8AC3E}">
        <p14:creationId xmlns:p14="http://schemas.microsoft.com/office/powerpoint/2010/main" val="1185213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4"/>
          <p:cNvSpPr txBox="1">
            <a:spLocks noGrp="1"/>
          </p:cNvSpPr>
          <p:nvPr>
            <p:ph type="title"/>
          </p:nvPr>
        </p:nvSpPr>
        <p:spPr>
          <a:xfrm>
            <a:off x="691515" y="1"/>
            <a:ext cx="8681086" cy="2362199"/>
          </a:xfrm>
          <a:prstGeom prst="rect">
            <a:avLst/>
          </a:prstGeom>
          <a:noFill/>
          <a:ln>
            <a:noFill/>
          </a:ln>
        </p:spPr>
        <p:txBody>
          <a:bodyPr spcFirstLastPara="1" wrap="square" lIns="98739" tIns="49356" rIns="98739" bIns="49356" anchor="ctr" anchorCtr="0">
            <a:normAutofit/>
          </a:bodyPr>
          <a:lstStyle/>
          <a:p>
            <a:pPr>
              <a:buSzPts val="3959"/>
            </a:pPr>
            <a:r>
              <a:rPr lang="en-US" sz="1800" kern="100" spc="110" dirty="0" smtClean="0">
                <a:solidFill>
                  <a:srgbClr val="FCAF17"/>
                </a:solidFill>
                <a:latin typeface="Gotham Black"/>
                <a:cs typeface="Gotham Black"/>
              </a:rPr>
              <a:t>OUTPUT 2: </a:t>
            </a:r>
            <a:r>
              <a:rPr lang="en-US" kern="100" spc="110" dirty="0" smtClean="0">
                <a:solidFill>
                  <a:srgbClr val="FCAF17"/>
                </a:solidFill>
                <a:latin typeface="Gotham Black"/>
                <a:cs typeface="Gotham Black"/>
              </a:rPr>
              <a:t/>
            </a:r>
            <a:br>
              <a:rPr lang="en-US" kern="100" spc="110" dirty="0" smtClean="0">
                <a:solidFill>
                  <a:srgbClr val="FCAF17"/>
                </a:solidFill>
                <a:latin typeface="Gotham Black"/>
                <a:cs typeface="Gotham Black"/>
              </a:rPr>
            </a:br>
            <a:r>
              <a:rPr lang="en-US" sz="3200" kern="100" spc="110" dirty="0" smtClean="0">
                <a:solidFill>
                  <a:srgbClr val="66A2A7"/>
                </a:solidFill>
                <a:latin typeface="Gotham Black"/>
                <a:cs typeface="Gotham Black"/>
              </a:rPr>
              <a:t>increase number </a:t>
            </a:r>
            <a:r>
              <a:rPr lang="en-US" sz="3200" kern="100" spc="110" dirty="0">
                <a:solidFill>
                  <a:srgbClr val="66A2A7"/>
                </a:solidFill>
                <a:latin typeface="Gotham Black"/>
                <a:cs typeface="Gotham Black"/>
              </a:rPr>
              <a:t>of </a:t>
            </a:r>
            <a:r>
              <a:rPr lang="en-US" sz="3200" kern="100" spc="110" dirty="0" smtClean="0">
                <a:solidFill>
                  <a:srgbClr val="66A2A7"/>
                </a:solidFill>
                <a:latin typeface="Gotham Black"/>
                <a:cs typeface="Gotham Black"/>
              </a:rPr>
              <a:t>students/participants engaged in </a:t>
            </a:r>
            <a:r>
              <a:rPr lang="en-US" sz="3200" kern="100" spc="110" dirty="0">
                <a:solidFill>
                  <a:srgbClr val="66A2A7"/>
                </a:solidFill>
                <a:latin typeface="Gotham Black"/>
                <a:cs typeface="Gotham Black"/>
              </a:rPr>
              <a:t>WBL </a:t>
            </a:r>
            <a:r>
              <a:rPr lang="en-US" sz="3200" kern="100" spc="110" dirty="0" smtClean="0">
                <a:solidFill>
                  <a:srgbClr val="66A2A7"/>
                </a:solidFill>
                <a:latin typeface="Gotham Black"/>
                <a:cs typeface="Gotham Black"/>
              </a:rPr>
              <a:t>opportunities </a:t>
            </a:r>
            <a:endParaRPr sz="3200" kern="100" spc="110" dirty="0">
              <a:solidFill>
                <a:srgbClr val="66A2A7"/>
              </a:solidFill>
              <a:latin typeface="Gotham Black"/>
              <a:cs typeface="Gotham Black"/>
            </a:endParaRPr>
          </a:p>
        </p:txBody>
      </p:sp>
      <p:sp>
        <p:nvSpPr>
          <p:cNvPr id="178" name="Google Shape;178;p14"/>
          <p:cNvSpPr txBox="1">
            <a:spLocks noGrp="1"/>
          </p:cNvSpPr>
          <p:nvPr>
            <p:ph idx="1"/>
          </p:nvPr>
        </p:nvSpPr>
        <p:spPr>
          <a:xfrm>
            <a:off x="697230" y="2133600"/>
            <a:ext cx="8675370" cy="4114800"/>
          </a:xfrm>
          <a:prstGeom prst="rect">
            <a:avLst/>
          </a:prstGeom>
          <a:noFill/>
          <a:ln>
            <a:noFill/>
          </a:ln>
        </p:spPr>
        <p:txBody>
          <a:bodyPr spcFirstLastPara="1" wrap="square" lIns="98739" tIns="49356" rIns="98739" bIns="49356" anchor="t" anchorCtr="0">
            <a:normAutofit/>
          </a:bodyPr>
          <a:lstStyle/>
          <a:p>
            <a:pPr marL="0" indent="0">
              <a:lnSpc>
                <a:spcPct val="100000"/>
              </a:lnSpc>
              <a:spcBef>
                <a:spcPts val="0"/>
              </a:spcBef>
              <a:buClr>
                <a:srgbClr val="FCAF17"/>
              </a:buClr>
              <a:buNone/>
            </a:pPr>
            <a:r>
              <a:rPr lang="en-US" sz="1600" b="1" spc="70" dirty="0" smtClean="0">
                <a:solidFill>
                  <a:srgbClr val="84776C"/>
                </a:solidFill>
                <a:latin typeface="Gotham Bold"/>
                <a:cs typeface="Gotham Bold"/>
              </a:rPr>
              <a:t>SUGGESTED ACTIVITIES:</a:t>
            </a:r>
          </a:p>
          <a:p>
            <a:pPr marL="246888" indent="-246888">
              <a:lnSpc>
                <a:spcPct val="100000"/>
              </a:lnSpc>
              <a:buClr>
                <a:srgbClr val="FCAF17"/>
              </a:buClr>
              <a:buSzPts val="2170"/>
            </a:pPr>
            <a:r>
              <a:rPr lang="en-US" sz="1400" dirty="0" smtClean="0">
                <a:solidFill>
                  <a:srgbClr val="84776C"/>
                </a:solidFill>
                <a:latin typeface="Gotham Book"/>
                <a:cs typeface="Gotham Book"/>
              </a:rPr>
              <a:t>Coordinate </a:t>
            </a:r>
            <a:r>
              <a:rPr lang="en-US" sz="1400" dirty="0">
                <a:solidFill>
                  <a:srgbClr val="84776C"/>
                </a:solidFill>
                <a:latin typeface="Gotham Book"/>
                <a:cs typeface="Gotham Book"/>
              </a:rPr>
              <a:t>pre-screening and referral activities through on-ramp programs that create pathways to careers, support service providers, and education providers. </a:t>
            </a:r>
            <a:endParaRPr sz="1400" dirty="0">
              <a:solidFill>
                <a:srgbClr val="84776C"/>
              </a:solidFill>
              <a:latin typeface="Gotham Book"/>
              <a:cs typeface="Gotham Book"/>
            </a:endParaRPr>
          </a:p>
          <a:p>
            <a:pPr marL="246888" indent="-246888">
              <a:lnSpc>
                <a:spcPct val="100000"/>
              </a:lnSpc>
              <a:buClr>
                <a:srgbClr val="FCAF17"/>
              </a:buClr>
              <a:buSzPts val="2170"/>
            </a:pPr>
            <a:r>
              <a:rPr lang="en-US" sz="1400" dirty="0">
                <a:solidFill>
                  <a:srgbClr val="84776C"/>
                </a:solidFill>
                <a:latin typeface="Gotham Book"/>
                <a:cs typeface="Gotham Book"/>
              </a:rPr>
              <a:t>Convene public and private partners to facilitate the building of a WBL </a:t>
            </a:r>
            <a:r>
              <a:rPr lang="en-US" sz="1400" dirty="0">
                <a:solidFill>
                  <a:srgbClr val="84776C"/>
                </a:solidFill>
                <a:latin typeface="Gotham Book"/>
                <a:cs typeface="Gotham Boo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candidate</a:t>
            </a:r>
            <a:r>
              <a:rPr lang="en-US" sz="1400" dirty="0">
                <a:solidFill>
                  <a:srgbClr val="84776C"/>
                </a:solidFill>
                <a:latin typeface="Gotham Book"/>
                <a:cs typeface="Gotham Book"/>
              </a:rPr>
              <a:t> pipeline with an emphasis on supportive services. </a:t>
            </a:r>
            <a:endParaRPr sz="1400" dirty="0">
              <a:solidFill>
                <a:srgbClr val="84776C"/>
              </a:solidFill>
              <a:latin typeface="Gotham Book"/>
              <a:cs typeface="Gotham Book"/>
            </a:endParaRPr>
          </a:p>
          <a:p>
            <a:pPr marL="246888" indent="-246888">
              <a:lnSpc>
                <a:spcPct val="100000"/>
              </a:lnSpc>
              <a:buClr>
                <a:srgbClr val="FCAF17"/>
              </a:buClr>
              <a:buSzPts val="2170"/>
            </a:pPr>
            <a:r>
              <a:rPr lang="en-US" sz="1400" dirty="0">
                <a:solidFill>
                  <a:srgbClr val="84776C"/>
                </a:solidFill>
                <a:latin typeface="Gotham Book"/>
                <a:cs typeface="Gotham Book"/>
              </a:rPr>
              <a:t>Align paid work experiences with education opportunities.</a:t>
            </a:r>
            <a:endParaRPr sz="1400" dirty="0">
              <a:solidFill>
                <a:srgbClr val="84776C"/>
              </a:solidFill>
              <a:latin typeface="Gotham Book"/>
              <a:cs typeface="Gotham Book"/>
            </a:endParaRPr>
          </a:p>
          <a:p>
            <a:pPr marL="246888" indent="-246888">
              <a:lnSpc>
                <a:spcPct val="100000"/>
              </a:lnSpc>
              <a:buClr>
                <a:srgbClr val="FCAF17"/>
              </a:buClr>
              <a:buSzPts val="2170"/>
            </a:pPr>
            <a:r>
              <a:rPr lang="en-US" sz="1400" dirty="0">
                <a:solidFill>
                  <a:srgbClr val="84776C"/>
                </a:solidFill>
                <a:latin typeface="Gotham Book"/>
                <a:cs typeface="Gotham Book"/>
              </a:rPr>
              <a:t>Explore, scale, and/or replicate existing pipeline/job readiness training programs that prepare individuals via job-skill development, classroom, and hands-on job training.</a:t>
            </a:r>
            <a:endParaRPr sz="1400" dirty="0">
              <a:solidFill>
                <a:srgbClr val="84776C"/>
              </a:solidFill>
              <a:latin typeface="Gotham Book"/>
              <a:cs typeface="Gotham Book"/>
            </a:endParaRPr>
          </a:p>
          <a:p>
            <a:pPr marL="246888" indent="-246888">
              <a:lnSpc>
                <a:spcPct val="100000"/>
              </a:lnSpc>
              <a:buClr>
                <a:srgbClr val="FCAF17"/>
              </a:buClr>
              <a:buSzPts val="2170"/>
            </a:pPr>
            <a:r>
              <a:rPr lang="en-US" sz="1400" dirty="0">
                <a:solidFill>
                  <a:srgbClr val="84776C"/>
                </a:solidFill>
                <a:latin typeface="Gotham Book"/>
                <a:cs typeface="Gotham Book"/>
              </a:rPr>
              <a:t>Leverage existing resources, networks, and WBL Eco</a:t>
            </a:r>
            <a:r>
              <a:rPr lang="en-US" sz="1400" dirty="0" smtClean="0">
                <a:solidFill>
                  <a:srgbClr val="84776C"/>
                </a:solidFill>
                <a:latin typeface="Gotham Book"/>
                <a:cs typeface="Gotham Book"/>
              </a:rPr>
              <a:t>-system </a:t>
            </a:r>
            <a:r>
              <a:rPr lang="en-US" sz="1400" dirty="0">
                <a:solidFill>
                  <a:srgbClr val="84776C"/>
                </a:solidFill>
                <a:latin typeface="Gotham Book"/>
                <a:cs typeface="Gotham Book"/>
              </a:rPr>
              <a:t>Partners to assist with recruitment and support services for individuals interested in and/or already participating in WBL experiences.</a:t>
            </a:r>
            <a:endParaRPr sz="1400" dirty="0">
              <a:solidFill>
                <a:srgbClr val="84776C"/>
              </a:solidFill>
              <a:latin typeface="Gotham Book"/>
              <a:cs typeface="Gotham Book"/>
            </a:endParaRPr>
          </a:p>
          <a:p>
            <a:pPr marL="246888" indent="-246888">
              <a:lnSpc>
                <a:spcPct val="100000"/>
              </a:lnSpc>
              <a:buClr>
                <a:srgbClr val="FCAF17"/>
              </a:buClr>
              <a:buSzPts val="2170"/>
            </a:pPr>
            <a:r>
              <a:rPr lang="en-US" sz="1400" dirty="0">
                <a:solidFill>
                  <a:srgbClr val="84776C"/>
                </a:solidFill>
                <a:latin typeface="Gotham Book"/>
                <a:cs typeface="Gotham Book"/>
              </a:rPr>
              <a:t>Prospect current employer partners for opportunities to develop/offer WBL opportunities to incumbent workers to enhance their skills and advance career pathway opportunities. </a:t>
            </a:r>
            <a:endParaRPr sz="1400" dirty="0">
              <a:solidFill>
                <a:srgbClr val="84776C"/>
              </a:solidFill>
              <a:latin typeface="Gotham Book"/>
              <a:cs typeface="Gotham Boo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title"/>
          </p:nvPr>
        </p:nvSpPr>
        <p:spPr>
          <a:xfrm>
            <a:off x="691515" y="1"/>
            <a:ext cx="8814798" cy="1904999"/>
          </a:xfrm>
          <a:prstGeom prst="rect">
            <a:avLst/>
          </a:prstGeom>
          <a:noFill/>
          <a:ln>
            <a:noFill/>
          </a:ln>
        </p:spPr>
        <p:txBody>
          <a:bodyPr spcFirstLastPara="1" wrap="square" lIns="98739" tIns="49356" rIns="98739" bIns="49356" anchor="ctr" anchorCtr="0">
            <a:normAutofit/>
          </a:bodyPr>
          <a:lstStyle/>
          <a:p>
            <a:pPr>
              <a:buSzPts val="3959"/>
            </a:pPr>
            <a:r>
              <a:rPr lang="en-US" sz="1800" spc="140" dirty="0" smtClean="0">
                <a:solidFill>
                  <a:srgbClr val="FCAF17"/>
                </a:solidFill>
                <a:latin typeface="Gotham Black"/>
                <a:cs typeface="Gotham Black"/>
              </a:rPr>
              <a:t>OUTPUT 3: </a:t>
            </a:r>
            <a:r>
              <a:rPr lang="en-US" spc="140" dirty="0" smtClean="0">
                <a:latin typeface="Gotham Black"/>
                <a:cs typeface="Gotham Black"/>
              </a:rPr>
              <a:t/>
            </a:r>
            <a:br>
              <a:rPr lang="en-US" spc="140" dirty="0" smtClean="0">
                <a:latin typeface="Gotham Black"/>
                <a:cs typeface="Gotham Black"/>
              </a:rPr>
            </a:br>
            <a:r>
              <a:rPr lang="en-US" sz="3200" spc="140" dirty="0" smtClean="0">
                <a:solidFill>
                  <a:srgbClr val="66A2A7"/>
                </a:solidFill>
                <a:latin typeface="Gotham Black"/>
                <a:cs typeface="Gotham Black"/>
              </a:rPr>
              <a:t>increase employers WBL participation and available opportunities</a:t>
            </a:r>
            <a:endParaRPr lang="en-US" sz="3200" spc="140" dirty="0">
              <a:solidFill>
                <a:srgbClr val="66A2A7"/>
              </a:solidFill>
              <a:latin typeface="Gotham Black"/>
              <a:cs typeface="Gotham Black"/>
            </a:endParaRPr>
          </a:p>
        </p:txBody>
      </p:sp>
      <p:sp>
        <p:nvSpPr>
          <p:cNvPr id="184" name="Google Shape;184;p15"/>
          <p:cNvSpPr txBox="1">
            <a:spLocks noGrp="1"/>
          </p:cNvSpPr>
          <p:nvPr>
            <p:ph idx="1"/>
          </p:nvPr>
        </p:nvSpPr>
        <p:spPr>
          <a:xfrm>
            <a:off x="685800" y="2133600"/>
            <a:ext cx="8675370" cy="4343400"/>
          </a:xfrm>
          <a:prstGeom prst="rect">
            <a:avLst/>
          </a:prstGeom>
          <a:noFill/>
          <a:ln>
            <a:noFill/>
          </a:ln>
        </p:spPr>
        <p:txBody>
          <a:bodyPr spcFirstLastPara="1" wrap="square" lIns="98739" tIns="49356" rIns="98739" bIns="49356" anchor="t" anchorCtr="0">
            <a:normAutofit/>
          </a:bodyPr>
          <a:lstStyle/>
          <a:p>
            <a:pPr marL="0" indent="0">
              <a:lnSpc>
                <a:spcPct val="100000"/>
              </a:lnSpc>
              <a:spcBef>
                <a:spcPts val="0"/>
              </a:spcBef>
              <a:buClr>
                <a:srgbClr val="FCAF17"/>
              </a:buClr>
              <a:buNone/>
            </a:pPr>
            <a:r>
              <a:rPr lang="en-US" sz="1600" b="1" spc="70" dirty="0" smtClean="0">
                <a:solidFill>
                  <a:srgbClr val="84776C"/>
                </a:solidFill>
                <a:latin typeface="Gotham Bold"/>
                <a:cs typeface="Gotham Bold"/>
              </a:rPr>
              <a:t>SUGGESTED ACTIVITIES:</a:t>
            </a:r>
          </a:p>
          <a:p>
            <a:pPr marL="246888" indent="-246888">
              <a:lnSpc>
                <a:spcPct val="100000"/>
              </a:lnSpc>
              <a:buClr>
                <a:srgbClr val="FCAF17"/>
              </a:buClr>
              <a:buSzPts val="1960"/>
            </a:pPr>
            <a:r>
              <a:rPr lang="en-US" sz="1400" dirty="0" smtClean="0">
                <a:solidFill>
                  <a:srgbClr val="84776C"/>
                </a:solidFill>
                <a:latin typeface="Gotham Book"/>
                <a:cs typeface="Gotham Book"/>
              </a:rPr>
              <a:t>WBL </a:t>
            </a:r>
            <a:r>
              <a:rPr lang="en-US" sz="1400" dirty="0">
                <a:solidFill>
                  <a:srgbClr val="84776C"/>
                </a:solidFill>
                <a:latin typeface="Gotham Book"/>
                <a:cs typeface="Gotham Book"/>
              </a:rPr>
              <a:t>Coordinator and the employer advisory group develop a business engagement strategy/plan.</a:t>
            </a:r>
            <a:endParaRPr sz="1400" dirty="0">
              <a:solidFill>
                <a:srgbClr val="84776C"/>
              </a:solidFill>
              <a:latin typeface="Gotham Book"/>
              <a:cs typeface="Gotham Book"/>
            </a:endParaRPr>
          </a:p>
          <a:p>
            <a:pPr marL="246888" indent="-246888">
              <a:lnSpc>
                <a:spcPct val="100000"/>
              </a:lnSpc>
              <a:buClr>
                <a:srgbClr val="FCAF17"/>
              </a:buClr>
              <a:buSzPts val="1960"/>
            </a:pPr>
            <a:r>
              <a:rPr lang="en-US" sz="1400" dirty="0">
                <a:solidFill>
                  <a:srgbClr val="84776C"/>
                </a:solidFill>
                <a:latin typeface="Gotham Book"/>
                <a:cs typeface="Gotham Book"/>
              </a:rPr>
              <a:t>Inventory and document current resources and incentives available to employers; recognizing gaps in services and supports for future development.</a:t>
            </a:r>
            <a:endParaRPr sz="1400" dirty="0">
              <a:solidFill>
                <a:srgbClr val="84776C"/>
              </a:solidFill>
              <a:latin typeface="Gotham Book"/>
              <a:cs typeface="Gotham Book"/>
            </a:endParaRPr>
          </a:p>
          <a:p>
            <a:pPr marL="246888" indent="-246888">
              <a:lnSpc>
                <a:spcPct val="100000"/>
              </a:lnSpc>
              <a:buClr>
                <a:srgbClr val="FCAF17"/>
              </a:buClr>
              <a:buSzPts val="1960"/>
            </a:pPr>
            <a:r>
              <a:rPr lang="en-US" sz="1400" dirty="0">
                <a:solidFill>
                  <a:srgbClr val="84776C"/>
                </a:solidFill>
                <a:latin typeface="Gotham Book"/>
                <a:cs typeface="Gotham Book"/>
              </a:rPr>
              <a:t>Formalize WBL structures and frameworks, particularly focusing on paid internships and registered apprenticeship.</a:t>
            </a:r>
            <a:endParaRPr sz="1400" dirty="0">
              <a:solidFill>
                <a:srgbClr val="84776C"/>
              </a:solidFill>
              <a:latin typeface="Gotham Book"/>
              <a:cs typeface="Gotham Book"/>
            </a:endParaRPr>
          </a:p>
          <a:p>
            <a:pPr marL="246888" indent="-246888">
              <a:lnSpc>
                <a:spcPct val="100000"/>
              </a:lnSpc>
              <a:buClr>
                <a:srgbClr val="FCAF17"/>
              </a:buClr>
              <a:buSzPts val="1960"/>
            </a:pPr>
            <a:r>
              <a:rPr lang="en-US" sz="1400" dirty="0">
                <a:solidFill>
                  <a:srgbClr val="84776C"/>
                </a:solidFill>
                <a:latin typeface="Gotham Book"/>
                <a:cs typeface="Gotham Book"/>
              </a:rPr>
              <a:t>Develop Return on Investment (ROI) model to help promote employer engagement in WBL.</a:t>
            </a:r>
            <a:endParaRPr sz="1400" dirty="0">
              <a:solidFill>
                <a:srgbClr val="84776C"/>
              </a:solidFill>
              <a:latin typeface="Gotham Book"/>
              <a:cs typeface="Gotham Book"/>
            </a:endParaRPr>
          </a:p>
          <a:p>
            <a:pPr marL="246888" indent="-246888">
              <a:lnSpc>
                <a:spcPct val="100000"/>
              </a:lnSpc>
              <a:buClr>
                <a:srgbClr val="FCAF17"/>
              </a:buClr>
              <a:buSzPts val="1960"/>
            </a:pPr>
            <a:r>
              <a:rPr lang="en-US" sz="1400" dirty="0">
                <a:solidFill>
                  <a:srgbClr val="84776C"/>
                </a:solidFill>
                <a:latin typeface="Gotham Book"/>
                <a:cs typeface="Gotham Book"/>
              </a:rPr>
              <a:t>Develop employer tool kit/handbook (including templates, frameworks, and documents) to assist employers in implementing and scaling WBL opportunities.</a:t>
            </a:r>
            <a:endParaRPr sz="1400" dirty="0">
              <a:solidFill>
                <a:srgbClr val="84776C"/>
              </a:solidFill>
              <a:latin typeface="Gotham Book"/>
              <a:cs typeface="Gotham Book"/>
            </a:endParaRPr>
          </a:p>
          <a:p>
            <a:pPr marL="246888" indent="-246888">
              <a:lnSpc>
                <a:spcPct val="100000"/>
              </a:lnSpc>
              <a:buClr>
                <a:srgbClr val="FCAF17"/>
              </a:buClr>
              <a:buSzPts val="1960"/>
            </a:pPr>
            <a:r>
              <a:rPr lang="en-US" sz="1400" dirty="0">
                <a:solidFill>
                  <a:srgbClr val="84776C"/>
                </a:solidFill>
                <a:latin typeface="Gotham Book"/>
                <a:cs typeface="Gotham Book"/>
              </a:rPr>
              <a:t>Develop mentorship handbooks, onboarding workshops, and other training resources for employers, mentors, and sponsors of WBL.</a:t>
            </a:r>
            <a:endParaRPr sz="1400" dirty="0">
              <a:solidFill>
                <a:srgbClr val="84776C"/>
              </a:solidFill>
              <a:latin typeface="Gotham Book"/>
              <a:cs typeface="Gotham Book"/>
            </a:endParaRPr>
          </a:p>
          <a:p>
            <a:pPr marL="246888" indent="-246888">
              <a:lnSpc>
                <a:spcPct val="100000"/>
              </a:lnSpc>
              <a:buClr>
                <a:srgbClr val="FCAF17"/>
              </a:buClr>
              <a:buSzPts val="1960"/>
            </a:pPr>
            <a:r>
              <a:rPr lang="en-US" sz="1400" dirty="0">
                <a:solidFill>
                  <a:srgbClr val="84776C"/>
                </a:solidFill>
                <a:latin typeface="Gotham Book"/>
                <a:cs typeface="Gotham Book"/>
              </a:rPr>
              <a:t>Expand outreach efforts to small- to medium-sized businesses and businesses located in rural areas to provide support and guidance on developing WBL opportunities for local citizens.</a:t>
            </a:r>
            <a:endParaRPr sz="1400" dirty="0">
              <a:solidFill>
                <a:srgbClr val="84776C"/>
              </a:solidFill>
              <a:latin typeface="Gotham Book"/>
              <a:cs typeface="Gotham Book"/>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6"/>
          <p:cNvSpPr txBox="1">
            <a:spLocks noGrp="1"/>
          </p:cNvSpPr>
          <p:nvPr>
            <p:ph type="title"/>
          </p:nvPr>
        </p:nvSpPr>
        <p:spPr>
          <a:xfrm>
            <a:off x="691515" y="1"/>
            <a:ext cx="8675370" cy="1904999"/>
          </a:xfrm>
          <a:prstGeom prst="rect">
            <a:avLst/>
          </a:prstGeom>
          <a:noFill/>
          <a:ln>
            <a:noFill/>
          </a:ln>
        </p:spPr>
        <p:txBody>
          <a:bodyPr spcFirstLastPara="1" wrap="square" lIns="98739" tIns="49356" rIns="98739" bIns="49356" anchor="ctr" anchorCtr="0">
            <a:normAutofit/>
          </a:bodyPr>
          <a:lstStyle/>
          <a:p>
            <a:pPr>
              <a:buSzPts val="4400"/>
            </a:pPr>
            <a:r>
              <a:rPr lang="en-US" sz="1800" spc="140" dirty="0" smtClean="0">
                <a:solidFill>
                  <a:srgbClr val="FCAF17"/>
                </a:solidFill>
                <a:latin typeface="Gotham Black"/>
                <a:cs typeface="Gotham Black"/>
              </a:rPr>
              <a:t>OUTPUT 4: </a:t>
            </a:r>
            <a:r>
              <a:rPr lang="en-US" spc="140" dirty="0">
                <a:latin typeface="Gotham Black"/>
                <a:cs typeface="Gotham Black"/>
              </a:rPr>
              <a:t/>
            </a:r>
            <a:br>
              <a:rPr lang="en-US" spc="140" dirty="0">
                <a:latin typeface="Gotham Black"/>
                <a:cs typeface="Gotham Black"/>
              </a:rPr>
            </a:br>
            <a:r>
              <a:rPr lang="en-US" sz="3200" spc="140" dirty="0" smtClean="0">
                <a:solidFill>
                  <a:srgbClr val="66A2A7"/>
                </a:solidFill>
                <a:latin typeface="Gotham Black"/>
                <a:cs typeface="Gotham Black"/>
              </a:rPr>
              <a:t>increase registered apprenticeship programs (RAPS) opportunities</a:t>
            </a:r>
            <a:endParaRPr lang="en-US" sz="3200" spc="140" dirty="0">
              <a:solidFill>
                <a:srgbClr val="66A2A7"/>
              </a:solidFill>
              <a:latin typeface="Gotham Black"/>
              <a:cs typeface="Gotham Black"/>
            </a:endParaRPr>
          </a:p>
        </p:txBody>
      </p:sp>
      <p:sp>
        <p:nvSpPr>
          <p:cNvPr id="190" name="Google Shape;190;p16"/>
          <p:cNvSpPr txBox="1">
            <a:spLocks noGrp="1"/>
          </p:cNvSpPr>
          <p:nvPr>
            <p:ph idx="1"/>
          </p:nvPr>
        </p:nvSpPr>
        <p:spPr>
          <a:xfrm>
            <a:off x="697230" y="2133600"/>
            <a:ext cx="8675370" cy="3962400"/>
          </a:xfrm>
          <a:prstGeom prst="rect">
            <a:avLst/>
          </a:prstGeom>
          <a:noFill/>
          <a:ln>
            <a:noFill/>
          </a:ln>
        </p:spPr>
        <p:txBody>
          <a:bodyPr spcFirstLastPara="1" wrap="square" lIns="98739" tIns="49356" rIns="98739" bIns="49356" anchor="t" anchorCtr="0">
            <a:normAutofit/>
          </a:bodyPr>
          <a:lstStyle/>
          <a:p>
            <a:pPr marL="0" indent="0">
              <a:lnSpc>
                <a:spcPct val="100000"/>
              </a:lnSpc>
              <a:spcBef>
                <a:spcPts val="0"/>
              </a:spcBef>
              <a:buClr>
                <a:srgbClr val="FCAF17"/>
              </a:buClr>
              <a:buSzPts val="2380"/>
              <a:buNone/>
            </a:pPr>
            <a:r>
              <a:rPr lang="en-US" sz="1600" b="1" spc="70" dirty="0" smtClean="0">
                <a:solidFill>
                  <a:srgbClr val="84776C"/>
                </a:solidFill>
                <a:latin typeface="Gotham Bold"/>
                <a:cs typeface="Gotham Bold"/>
              </a:rPr>
              <a:t>SUGGESTED ACTIVITIES: </a:t>
            </a:r>
          </a:p>
          <a:p>
            <a:pPr marL="246888" indent="-246888">
              <a:lnSpc>
                <a:spcPct val="100000"/>
              </a:lnSpc>
              <a:buClr>
                <a:srgbClr val="FCAF17"/>
              </a:buClr>
              <a:buSzPts val="2380"/>
            </a:pPr>
            <a:r>
              <a:rPr lang="en-US" sz="1400" dirty="0" smtClean="0">
                <a:solidFill>
                  <a:srgbClr val="84776C"/>
                </a:solidFill>
                <a:latin typeface="Gotham Book"/>
                <a:cs typeface="Gotham Book"/>
              </a:rPr>
              <a:t>Formalize </a:t>
            </a:r>
            <a:r>
              <a:rPr lang="en-US" sz="1400" dirty="0">
                <a:solidFill>
                  <a:srgbClr val="84776C"/>
                </a:solidFill>
                <a:latin typeface="Gotham Book"/>
                <a:cs typeface="Gotham Book"/>
              </a:rPr>
              <a:t>the partnership between the WBL Eco</a:t>
            </a:r>
            <a:r>
              <a:rPr lang="en-US" sz="1400" dirty="0" smtClean="0">
                <a:solidFill>
                  <a:srgbClr val="84776C"/>
                </a:solidFill>
                <a:latin typeface="Gotham Book"/>
                <a:cs typeface="Gotham Book"/>
              </a:rPr>
              <a:t>-system </a:t>
            </a:r>
            <a:r>
              <a:rPr lang="en-US" sz="1400" dirty="0">
                <a:solidFill>
                  <a:srgbClr val="84776C"/>
                </a:solidFill>
                <a:latin typeface="Gotham Book"/>
                <a:cs typeface="Gotham Book"/>
              </a:rPr>
              <a:t>and New Mexico’s State Office of Apprenticeship.</a:t>
            </a:r>
            <a:endParaRPr sz="1400" dirty="0">
              <a:solidFill>
                <a:srgbClr val="84776C"/>
              </a:solidFill>
              <a:latin typeface="Gotham Book"/>
              <a:cs typeface="Gotham Book"/>
            </a:endParaRPr>
          </a:p>
          <a:p>
            <a:pPr marL="246888" indent="-246888">
              <a:lnSpc>
                <a:spcPct val="100000"/>
              </a:lnSpc>
              <a:buClr>
                <a:srgbClr val="FCAF17"/>
              </a:buClr>
              <a:buSzPts val="2380"/>
            </a:pPr>
            <a:r>
              <a:rPr lang="en-US" sz="1400" dirty="0">
                <a:solidFill>
                  <a:srgbClr val="84776C"/>
                </a:solidFill>
                <a:latin typeface="Gotham Book"/>
                <a:cs typeface="Gotham Book"/>
              </a:rPr>
              <a:t>In partnership with the Office of </a:t>
            </a:r>
            <a:r>
              <a:rPr lang="en-US" sz="1400" dirty="0">
                <a:solidFill>
                  <a:srgbClr val="84776C"/>
                </a:solidFill>
                <a:latin typeface="Gotham Book"/>
                <a:cs typeface="Gotham Boo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Apprenticeship</a:t>
            </a:r>
            <a:r>
              <a:rPr lang="en-US" sz="1400" dirty="0">
                <a:solidFill>
                  <a:srgbClr val="84776C"/>
                </a:solidFill>
                <a:latin typeface="Gotham Book"/>
                <a:cs typeface="Gotham Book"/>
              </a:rPr>
              <a:t>, continue to research and document organizations that offer group-sponsored model RAPs. Group-sponsored apprenticeships can be expanded and replicated to serve small- to medium-sized businesses that do not have the internal capacity to support developing RAPs.  </a:t>
            </a:r>
            <a:endParaRPr sz="1400" dirty="0">
              <a:solidFill>
                <a:srgbClr val="84776C"/>
              </a:solidFill>
              <a:latin typeface="Gotham Book"/>
              <a:cs typeface="Gotham Book"/>
            </a:endParaRPr>
          </a:p>
          <a:p>
            <a:pPr marL="246888" indent="-246888">
              <a:lnSpc>
                <a:spcPct val="100000"/>
              </a:lnSpc>
              <a:buClr>
                <a:srgbClr val="FCAF17"/>
              </a:buClr>
              <a:buSzPts val="2380"/>
            </a:pPr>
            <a:r>
              <a:rPr lang="en-US" sz="1400" dirty="0">
                <a:solidFill>
                  <a:srgbClr val="84776C"/>
                </a:solidFill>
                <a:latin typeface="Gotham Book"/>
                <a:cs typeface="Gotham Book"/>
              </a:rPr>
              <a:t>Partner with the State Office of Apprenticeship to increase opportunities with employers already approved to offer RAPs.</a:t>
            </a:r>
            <a:endParaRPr sz="1400" dirty="0">
              <a:solidFill>
                <a:srgbClr val="84776C"/>
              </a:solidFill>
              <a:latin typeface="Gotham Book"/>
              <a:cs typeface="Gotham Book"/>
            </a:endParaRPr>
          </a:p>
          <a:p>
            <a:pPr marL="246888" indent="-246888">
              <a:lnSpc>
                <a:spcPct val="100000"/>
              </a:lnSpc>
              <a:buClr>
                <a:srgbClr val="FCAF17"/>
              </a:buClr>
              <a:buSzPts val="2380"/>
            </a:pPr>
            <a:r>
              <a:rPr lang="en-US" sz="1400" dirty="0">
                <a:solidFill>
                  <a:srgbClr val="84776C"/>
                </a:solidFill>
                <a:latin typeface="Gotham Book"/>
                <a:cs typeface="Gotham Book"/>
              </a:rPr>
              <a:t>Continue to explore emerging industries and industries in need of new training/retraining of incumbent workers for RAP program development.</a:t>
            </a:r>
            <a:endParaRPr sz="1400" dirty="0">
              <a:solidFill>
                <a:srgbClr val="84776C"/>
              </a:solidFill>
              <a:latin typeface="Gotham Book"/>
              <a:cs typeface="Gotham Book"/>
            </a:endParaRPr>
          </a:p>
          <a:p>
            <a:pPr marL="246888" indent="-246888">
              <a:lnSpc>
                <a:spcPct val="100000"/>
              </a:lnSpc>
              <a:buClr>
                <a:srgbClr val="FCAF17"/>
              </a:buClr>
              <a:buSzPts val="2380"/>
            </a:pPr>
            <a:r>
              <a:rPr lang="en-US" sz="1400" dirty="0">
                <a:solidFill>
                  <a:srgbClr val="84776C"/>
                </a:solidFill>
                <a:latin typeface="Gotham Book"/>
                <a:cs typeface="Gotham Book"/>
              </a:rPr>
              <a:t>Explore nontraditional models for RAPs, including competency-based, hybrid, short-term, and industry-recognized apprenticeship programs.</a:t>
            </a:r>
            <a:endParaRPr sz="1400" dirty="0">
              <a:solidFill>
                <a:srgbClr val="84776C"/>
              </a:solidFill>
              <a:latin typeface="Gotham Book"/>
              <a:cs typeface="Gotham Boo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672878" y="0"/>
            <a:ext cx="8928322" cy="1676400"/>
          </a:xfrm>
          <a:prstGeom prst="rect">
            <a:avLst/>
          </a:prstGeom>
          <a:noFill/>
          <a:ln>
            <a:noFill/>
          </a:ln>
        </p:spPr>
        <p:txBody>
          <a:bodyPr spcFirstLastPara="1" wrap="square" lIns="98739" tIns="49356" rIns="98739" bIns="49356" anchor="ctr" anchorCtr="0">
            <a:normAutofit/>
          </a:bodyPr>
          <a:lstStyle/>
          <a:p>
            <a:pPr>
              <a:buSzPts val="4400"/>
            </a:pPr>
            <a:r>
              <a:rPr lang="en-US" sz="3200" spc="140" dirty="0" smtClean="0">
                <a:solidFill>
                  <a:srgbClr val="66A2A7"/>
                </a:solidFill>
                <a:latin typeface="Gotham Black"/>
                <a:cs typeface="Gotham Black"/>
              </a:rPr>
              <a:t>project partners </a:t>
            </a:r>
            <a:r>
              <a:rPr lang="en-US" sz="3200" spc="140" dirty="0">
                <a:solidFill>
                  <a:srgbClr val="66A2A7"/>
                </a:solidFill>
                <a:latin typeface="Gotham Black"/>
                <a:cs typeface="Gotham Black"/>
              </a:rPr>
              <a:t>and </a:t>
            </a:r>
            <a:r>
              <a:rPr lang="en-US" sz="3200" spc="140" dirty="0" smtClean="0">
                <a:solidFill>
                  <a:srgbClr val="66A2A7"/>
                </a:solidFill>
                <a:latin typeface="Gotham Black"/>
                <a:cs typeface="Gotham Black"/>
              </a:rPr>
              <a:t>funders</a:t>
            </a:r>
            <a:endParaRPr sz="3200" spc="140" dirty="0">
              <a:solidFill>
                <a:srgbClr val="66A2A7"/>
              </a:solidFill>
              <a:latin typeface="Gotham Black"/>
              <a:cs typeface="Gotham Black"/>
            </a:endParaRPr>
          </a:p>
        </p:txBody>
      </p:sp>
      <p:sp>
        <p:nvSpPr>
          <p:cNvPr id="90" name="Google Shape;90;p2"/>
          <p:cNvSpPr txBox="1">
            <a:spLocks noGrp="1"/>
          </p:cNvSpPr>
          <p:nvPr>
            <p:ph idx="1"/>
          </p:nvPr>
        </p:nvSpPr>
        <p:spPr>
          <a:xfrm>
            <a:off x="600148" y="2057400"/>
            <a:ext cx="9103063" cy="3505200"/>
          </a:xfrm>
          <a:prstGeom prst="rect">
            <a:avLst/>
          </a:prstGeom>
          <a:noFill/>
          <a:ln>
            <a:noFill/>
          </a:ln>
        </p:spPr>
        <p:txBody>
          <a:bodyPr spcFirstLastPara="1" wrap="square" lIns="98739" tIns="49356" rIns="98739" bIns="49356" anchor="t" anchorCtr="0">
            <a:normAutofit lnSpcReduction="10000"/>
          </a:bodyPr>
          <a:lstStyle/>
          <a:p>
            <a:pPr marL="342900" indent="-342900">
              <a:lnSpc>
                <a:spcPct val="120000"/>
              </a:lnSpc>
              <a:spcBef>
                <a:spcPts val="0"/>
              </a:spcBef>
              <a:buClr>
                <a:srgbClr val="FCAF17"/>
              </a:buClr>
              <a:buSzPts val="2800"/>
            </a:pPr>
            <a:r>
              <a:rPr lang="en-US" sz="1800" dirty="0" smtClean="0">
                <a:solidFill>
                  <a:srgbClr val="84776C"/>
                </a:solidFill>
                <a:latin typeface="Gotham Book"/>
                <a:cs typeface="Gotham Book"/>
              </a:rPr>
              <a:t>LANL </a:t>
            </a:r>
            <a:r>
              <a:rPr lang="en-US" sz="1800" dirty="0">
                <a:solidFill>
                  <a:srgbClr val="84776C"/>
                </a:solidFill>
                <a:latin typeface="Gotham Book"/>
                <a:cs typeface="Gotham Book"/>
              </a:rPr>
              <a:t>Foundation</a:t>
            </a:r>
            <a:endParaRPr sz="1800" dirty="0">
              <a:solidFill>
                <a:srgbClr val="84776C"/>
              </a:solidFill>
              <a:latin typeface="Gotham Book"/>
              <a:cs typeface="Gotham Book"/>
            </a:endParaRPr>
          </a:p>
          <a:p>
            <a:pPr marL="342900" indent="-342900">
              <a:lnSpc>
                <a:spcPct val="120000"/>
              </a:lnSpc>
              <a:buClr>
                <a:srgbClr val="FCAF17"/>
              </a:buClr>
              <a:buSzPts val="2800"/>
            </a:pPr>
            <a:r>
              <a:rPr lang="en-US" sz="1800" dirty="0" smtClean="0">
                <a:solidFill>
                  <a:srgbClr val="84776C"/>
                </a:solidFill>
                <a:latin typeface="Gotham Book"/>
                <a:cs typeface="Gotham Book"/>
              </a:rPr>
              <a:t>The </a:t>
            </a:r>
            <a:r>
              <a:rPr lang="en-US" sz="1800" dirty="0">
                <a:solidFill>
                  <a:srgbClr val="84776C"/>
                </a:solidFill>
                <a:latin typeface="Gotham Book"/>
                <a:cs typeface="Gotham Book"/>
              </a:rPr>
              <a:t>Strengthening Career and Technical Education for the 21st </a:t>
            </a:r>
            <a:r>
              <a:rPr lang="en-US" sz="1800" dirty="0" smtClean="0">
                <a:solidFill>
                  <a:srgbClr val="84776C"/>
                </a:solidFill>
                <a:latin typeface="Gotham Book"/>
                <a:cs typeface="Gotham Book"/>
              </a:rPr>
              <a:t>  Century </a:t>
            </a:r>
            <a:r>
              <a:rPr lang="en-US" sz="1800" dirty="0">
                <a:solidFill>
                  <a:srgbClr val="84776C"/>
                </a:solidFill>
                <a:latin typeface="Gotham Book"/>
                <a:cs typeface="Gotham Book"/>
              </a:rPr>
              <a:t>Act (Perkins V) NM Region B Consortium Pooled Grant Funds</a:t>
            </a:r>
            <a:endParaRPr sz="1800" dirty="0">
              <a:solidFill>
                <a:srgbClr val="84776C"/>
              </a:solidFill>
              <a:latin typeface="Gotham Book"/>
              <a:cs typeface="Gotham Book"/>
            </a:endParaRPr>
          </a:p>
          <a:p>
            <a:pPr marL="836676" lvl="1" indent="-342900">
              <a:lnSpc>
                <a:spcPct val="120000"/>
              </a:lnSpc>
              <a:buClr>
                <a:srgbClr val="FCAF17"/>
              </a:buClr>
              <a:buSzPts val="2400"/>
            </a:pPr>
            <a:r>
              <a:rPr lang="en-US" sz="1800" dirty="0">
                <a:solidFill>
                  <a:srgbClr val="84776C"/>
                </a:solidFill>
                <a:latin typeface="Gotham Book"/>
                <a:cs typeface="Gotham Book"/>
              </a:rPr>
              <a:t>Institute for American Indian Arts</a:t>
            </a:r>
            <a:endParaRPr sz="1800" dirty="0">
              <a:solidFill>
                <a:srgbClr val="84776C"/>
              </a:solidFill>
              <a:latin typeface="Gotham Book"/>
              <a:cs typeface="Gotham Book"/>
            </a:endParaRPr>
          </a:p>
          <a:p>
            <a:pPr marL="836676" lvl="1" indent="-342900">
              <a:lnSpc>
                <a:spcPct val="120000"/>
              </a:lnSpc>
              <a:buClr>
                <a:srgbClr val="FCAF17"/>
              </a:buClr>
              <a:buSzPts val="2400"/>
            </a:pPr>
            <a:r>
              <a:rPr lang="en-US" sz="1800" dirty="0">
                <a:solidFill>
                  <a:srgbClr val="84776C"/>
                </a:solidFill>
                <a:latin typeface="Gotham Book"/>
                <a:cs typeface="Gotham Book"/>
              </a:rPr>
              <a:t>Northern New Mexico College</a:t>
            </a:r>
            <a:endParaRPr sz="1800" dirty="0">
              <a:solidFill>
                <a:srgbClr val="84776C"/>
              </a:solidFill>
              <a:latin typeface="Gotham Book"/>
              <a:cs typeface="Gotham Book"/>
            </a:endParaRPr>
          </a:p>
          <a:p>
            <a:pPr marL="836676" lvl="1" indent="-342900">
              <a:lnSpc>
                <a:spcPct val="120000"/>
              </a:lnSpc>
              <a:buClr>
                <a:srgbClr val="FCAF17"/>
              </a:buClr>
              <a:buSzPts val="2400"/>
            </a:pPr>
            <a:r>
              <a:rPr lang="en-US" sz="1800" dirty="0">
                <a:solidFill>
                  <a:srgbClr val="84776C"/>
                </a:solidFill>
                <a:latin typeface="Gotham Book"/>
                <a:cs typeface="Gotham Book"/>
              </a:rPr>
              <a:t>Santa Fe Community College (Fiscal Agent)</a:t>
            </a:r>
            <a:endParaRPr sz="1800" dirty="0">
              <a:solidFill>
                <a:srgbClr val="84776C"/>
              </a:solidFill>
              <a:latin typeface="Gotham Book"/>
              <a:cs typeface="Gotham Book"/>
            </a:endParaRPr>
          </a:p>
          <a:p>
            <a:pPr marL="836676" lvl="1" indent="-342900">
              <a:lnSpc>
                <a:spcPct val="120000"/>
              </a:lnSpc>
              <a:buClr>
                <a:srgbClr val="FCAF17"/>
              </a:buClr>
              <a:buSzPts val="2400"/>
            </a:pPr>
            <a:r>
              <a:rPr lang="en-US" sz="1800" dirty="0">
                <a:solidFill>
                  <a:srgbClr val="84776C"/>
                </a:solidFill>
                <a:latin typeface="Gotham Book"/>
                <a:cs typeface="Gotham Book"/>
              </a:rPr>
              <a:t>UNM – Los Alamos</a:t>
            </a:r>
            <a:endParaRPr sz="1800" dirty="0">
              <a:solidFill>
                <a:srgbClr val="84776C"/>
              </a:solidFill>
              <a:latin typeface="Gotham Book"/>
              <a:cs typeface="Gotham Book"/>
            </a:endParaRPr>
          </a:p>
          <a:p>
            <a:pPr marL="836676" lvl="1" indent="-342900">
              <a:lnSpc>
                <a:spcPct val="120000"/>
              </a:lnSpc>
              <a:buClr>
                <a:srgbClr val="FCAF17"/>
              </a:buClr>
              <a:buSzPts val="2400"/>
            </a:pPr>
            <a:r>
              <a:rPr lang="en-US" sz="1800" dirty="0">
                <a:solidFill>
                  <a:srgbClr val="84776C"/>
                </a:solidFill>
                <a:latin typeface="Gotham Book"/>
                <a:cs typeface="Gotham Book"/>
              </a:rPr>
              <a:t>UNM – Taos</a:t>
            </a:r>
            <a:endParaRPr sz="1800" dirty="0">
              <a:solidFill>
                <a:srgbClr val="84776C"/>
              </a:solidFill>
              <a:latin typeface="Gotham Book"/>
              <a:cs typeface="Gotham Book"/>
            </a:endParaRPr>
          </a:p>
          <a:p>
            <a:pPr marL="396875" indent="-342900">
              <a:lnSpc>
                <a:spcPct val="120000"/>
              </a:lnSpc>
              <a:spcBef>
                <a:spcPts val="0"/>
              </a:spcBef>
              <a:buClr>
                <a:srgbClr val="FCAF17"/>
              </a:buClr>
              <a:buSzPts val="2800"/>
            </a:pPr>
            <a:r>
              <a:rPr lang="en-US" sz="1800" dirty="0">
                <a:solidFill>
                  <a:srgbClr val="84776C"/>
                </a:solidFill>
                <a:latin typeface="Gotham Book"/>
                <a:cs typeface="Gotham Book"/>
              </a:rPr>
              <a:t>Funds supported hiring consultants from Thomas P. Miller and Associates</a:t>
            </a:r>
            <a:r>
              <a:rPr lang="en-US" sz="1800" dirty="0" smtClean="0">
                <a:solidFill>
                  <a:srgbClr val="84776C"/>
                </a:solidFill>
                <a:latin typeface="Gotham Book"/>
                <a:cs typeface="Gotham Book"/>
              </a:rPr>
              <a:t>.</a:t>
            </a:r>
            <a:endParaRPr sz="1800" dirty="0">
              <a:solidFill>
                <a:srgbClr val="84776C"/>
              </a:solidFill>
              <a:latin typeface="Gotham Book"/>
              <a:cs typeface="Gotham Boo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7"/>
          <p:cNvSpPr txBox="1">
            <a:spLocks noGrp="1"/>
          </p:cNvSpPr>
          <p:nvPr>
            <p:ph type="title"/>
          </p:nvPr>
        </p:nvSpPr>
        <p:spPr>
          <a:xfrm>
            <a:off x="691515" y="1"/>
            <a:ext cx="8675370" cy="1447799"/>
          </a:xfrm>
          <a:prstGeom prst="rect">
            <a:avLst/>
          </a:prstGeom>
          <a:noFill/>
          <a:ln>
            <a:noFill/>
          </a:ln>
        </p:spPr>
        <p:txBody>
          <a:bodyPr spcFirstLastPara="1" wrap="square" lIns="98739" tIns="49356" rIns="98739" bIns="49356" anchor="ctr" anchorCtr="0">
            <a:normAutofit/>
          </a:bodyPr>
          <a:lstStyle/>
          <a:p>
            <a:pPr>
              <a:buSzPts val="4400"/>
            </a:pPr>
            <a:r>
              <a:rPr lang="en-US" sz="1800" spc="140" dirty="0" smtClean="0">
                <a:solidFill>
                  <a:srgbClr val="84776C"/>
                </a:solidFill>
                <a:latin typeface="Gotham Black"/>
                <a:cs typeface="Gotham Black"/>
              </a:rPr>
              <a:t>OUTPUT 5: </a:t>
            </a:r>
            <a:r>
              <a:rPr lang="en-US" spc="140" dirty="0" smtClean="0">
                <a:latin typeface="Gotham Black"/>
                <a:cs typeface="Gotham Black"/>
              </a:rPr>
              <a:t/>
            </a:r>
            <a:br>
              <a:rPr lang="en-US" spc="140" dirty="0" smtClean="0">
                <a:latin typeface="Gotham Black"/>
                <a:cs typeface="Gotham Black"/>
              </a:rPr>
            </a:br>
            <a:r>
              <a:rPr lang="en-US" sz="3200" spc="140" dirty="0" smtClean="0">
                <a:solidFill>
                  <a:srgbClr val="66A2A7"/>
                </a:solidFill>
                <a:latin typeface="Gotham Black"/>
                <a:cs typeface="Gotham Black"/>
              </a:rPr>
              <a:t>increase partners engagement</a:t>
            </a:r>
            <a:endParaRPr sz="3200" spc="140" dirty="0">
              <a:solidFill>
                <a:srgbClr val="66A2A7"/>
              </a:solidFill>
              <a:latin typeface="Gotham Black"/>
              <a:cs typeface="Gotham Black"/>
            </a:endParaRPr>
          </a:p>
        </p:txBody>
      </p:sp>
      <p:sp>
        <p:nvSpPr>
          <p:cNvPr id="196" name="Google Shape;196;p17"/>
          <p:cNvSpPr txBox="1">
            <a:spLocks noGrp="1"/>
          </p:cNvSpPr>
          <p:nvPr>
            <p:ph idx="1"/>
          </p:nvPr>
        </p:nvSpPr>
        <p:spPr>
          <a:xfrm>
            <a:off x="685800" y="2133600"/>
            <a:ext cx="8675370" cy="3810000"/>
          </a:xfrm>
          <a:prstGeom prst="rect">
            <a:avLst/>
          </a:prstGeom>
          <a:noFill/>
          <a:ln>
            <a:noFill/>
          </a:ln>
        </p:spPr>
        <p:txBody>
          <a:bodyPr spcFirstLastPara="1" wrap="square" lIns="98739" tIns="49356" rIns="98739" bIns="49356" anchor="t" anchorCtr="0">
            <a:normAutofit/>
          </a:bodyPr>
          <a:lstStyle/>
          <a:p>
            <a:pPr marL="0" indent="0">
              <a:lnSpc>
                <a:spcPct val="100000"/>
              </a:lnSpc>
              <a:spcBef>
                <a:spcPts val="0"/>
              </a:spcBef>
              <a:buClr>
                <a:srgbClr val="FCAF17"/>
              </a:buClr>
              <a:buSzPts val="2380"/>
              <a:buNone/>
            </a:pPr>
            <a:r>
              <a:rPr lang="en-US" sz="1600" b="1" spc="70" dirty="0" smtClean="0">
                <a:solidFill>
                  <a:srgbClr val="84776C"/>
                </a:solidFill>
                <a:latin typeface="Gotham Bold"/>
                <a:cs typeface="Gotham Bold"/>
              </a:rPr>
              <a:t>SUGGESTED ACTIVITIES:</a:t>
            </a:r>
          </a:p>
          <a:p>
            <a:pPr marL="246888" indent="-246888">
              <a:lnSpc>
                <a:spcPct val="100000"/>
              </a:lnSpc>
              <a:buClr>
                <a:srgbClr val="FCAF17"/>
              </a:buClr>
              <a:buSzPts val="2380"/>
            </a:pPr>
            <a:r>
              <a:rPr lang="en-US" sz="1400" dirty="0" smtClean="0">
                <a:solidFill>
                  <a:srgbClr val="84776C"/>
                </a:solidFill>
                <a:latin typeface="Gotham Book"/>
                <a:cs typeface="Gotham Book"/>
              </a:rPr>
              <a:t>Inventory </a:t>
            </a:r>
            <a:r>
              <a:rPr lang="en-US" sz="1400" dirty="0">
                <a:solidFill>
                  <a:srgbClr val="84776C"/>
                </a:solidFill>
                <a:latin typeface="Gotham Book"/>
                <a:cs typeface="Gotham Book"/>
              </a:rPr>
              <a:t>and document current resources and supportive services available to providers and partners.</a:t>
            </a:r>
            <a:endParaRPr sz="1400" dirty="0">
              <a:solidFill>
                <a:srgbClr val="84776C"/>
              </a:solidFill>
              <a:latin typeface="Gotham Book"/>
              <a:cs typeface="Gotham Book"/>
            </a:endParaRPr>
          </a:p>
          <a:p>
            <a:pPr marL="246888" indent="-246888">
              <a:lnSpc>
                <a:spcPct val="100000"/>
              </a:lnSpc>
              <a:buClr>
                <a:srgbClr val="FCAF17"/>
              </a:buClr>
              <a:buSzPts val="2380"/>
            </a:pPr>
            <a:r>
              <a:rPr lang="en-US" sz="1400" dirty="0">
                <a:solidFill>
                  <a:srgbClr val="84776C"/>
                </a:solidFill>
                <a:latin typeface="Gotham Book"/>
                <a:cs typeface="Gotham Book"/>
              </a:rPr>
              <a:t>Formalize relationships between partners, employers, and educational providers via MOUs, articulation agreements, etc. </a:t>
            </a:r>
            <a:endParaRPr sz="1400" dirty="0">
              <a:solidFill>
                <a:srgbClr val="84776C"/>
              </a:solidFill>
              <a:latin typeface="Gotham Book"/>
              <a:cs typeface="Gotham Book"/>
            </a:endParaRPr>
          </a:p>
          <a:p>
            <a:pPr marL="246888" indent="-246888">
              <a:lnSpc>
                <a:spcPct val="100000"/>
              </a:lnSpc>
              <a:buClr>
                <a:srgbClr val="FCAF17"/>
              </a:buClr>
              <a:buSzPts val="2380"/>
            </a:pPr>
            <a:r>
              <a:rPr lang="en-US" sz="1400" dirty="0">
                <a:solidFill>
                  <a:srgbClr val="84776C"/>
                </a:solidFill>
                <a:latin typeface="Gotham Book"/>
                <a:cs typeface="Gotham Book"/>
              </a:rPr>
              <a:t>Provide training and resources to the front-line/case management staff of partners and providers on WBL opportunities in the region.</a:t>
            </a:r>
            <a:endParaRPr sz="1400" dirty="0">
              <a:solidFill>
                <a:srgbClr val="84776C"/>
              </a:solidFill>
              <a:latin typeface="Gotham Book"/>
              <a:cs typeface="Gotham Book"/>
            </a:endParaRPr>
          </a:p>
          <a:p>
            <a:pPr marL="246888" indent="-246888">
              <a:lnSpc>
                <a:spcPct val="100000"/>
              </a:lnSpc>
              <a:buClr>
                <a:srgbClr val="FCAF17"/>
              </a:buClr>
              <a:buSzPts val="2380"/>
            </a:pPr>
            <a:r>
              <a:rPr lang="en-US" sz="1400" dirty="0">
                <a:solidFill>
                  <a:srgbClr val="84776C"/>
                </a:solidFill>
                <a:latin typeface="Gotham Book"/>
                <a:cs typeface="Gotham Book"/>
              </a:rPr>
              <a:t>Document a formalized referral process for potential WBL participants to connect WBL programs and education providers.</a:t>
            </a:r>
            <a:endParaRPr sz="1400" dirty="0">
              <a:solidFill>
                <a:srgbClr val="84776C"/>
              </a:solidFill>
              <a:latin typeface="Gotham Book"/>
              <a:cs typeface="Gotham Book"/>
            </a:endParaRPr>
          </a:p>
          <a:p>
            <a:pPr marL="246888" indent="-246888">
              <a:lnSpc>
                <a:spcPct val="100000"/>
              </a:lnSpc>
              <a:buClr>
                <a:srgbClr val="FCAF17"/>
              </a:buClr>
              <a:buSzPts val="2380"/>
            </a:pPr>
            <a:r>
              <a:rPr lang="en-US" sz="1400" dirty="0">
                <a:solidFill>
                  <a:srgbClr val="84776C"/>
                </a:solidFill>
                <a:latin typeface="Gotham Book"/>
                <a:cs typeface="Gotham Book"/>
              </a:rPr>
              <a:t>Engage in long-term planning to address systemic inequities and barriers to workforce and education resources, ensuring equitable access to WBL opportunities. </a:t>
            </a:r>
            <a:endParaRPr sz="1400" dirty="0">
              <a:solidFill>
                <a:srgbClr val="84776C"/>
              </a:solidFill>
              <a:latin typeface="Gotham Book"/>
              <a:cs typeface="Gotham Book"/>
            </a:endParaRPr>
          </a:p>
          <a:p>
            <a:pPr marL="246888" indent="-246888">
              <a:lnSpc>
                <a:spcPct val="100000"/>
              </a:lnSpc>
              <a:buClr>
                <a:srgbClr val="FCAF17"/>
              </a:buClr>
              <a:buSzPts val="2380"/>
            </a:pPr>
            <a:r>
              <a:rPr lang="en-US" sz="1400" dirty="0">
                <a:solidFill>
                  <a:srgbClr val="84776C"/>
                </a:solidFill>
                <a:latin typeface="Gotham Book"/>
                <a:cs typeface="Gotham Book"/>
              </a:rPr>
              <a:t>Explore short- and long-term solutions for increasing access through technology and broadband.</a:t>
            </a:r>
            <a:endParaRPr sz="1400" dirty="0">
              <a:solidFill>
                <a:srgbClr val="84776C"/>
              </a:solidFill>
              <a:latin typeface="Gotham Book"/>
              <a:cs typeface="Gotham Book"/>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7"/>
          <p:cNvSpPr txBox="1">
            <a:spLocks noGrp="1"/>
          </p:cNvSpPr>
          <p:nvPr>
            <p:ph type="title"/>
          </p:nvPr>
        </p:nvSpPr>
        <p:spPr>
          <a:xfrm>
            <a:off x="691515" y="2895600"/>
            <a:ext cx="8675370" cy="1676399"/>
          </a:xfrm>
          <a:prstGeom prst="rect">
            <a:avLst/>
          </a:prstGeom>
          <a:noFill/>
          <a:ln>
            <a:noFill/>
          </a:ln>
        </p:spPr>
        <p:txBody>
          <a:bodyPr spcFirstLastPara="1" wrap="square" lIns="98739" tIns="49356" rIns="98739" bIns="49356" anchor="ctr" anchorCtr="0">
            <a:normAutofit/>
          </a:bodyPr>
          <a:lstStyle/>
          <a:p>
            <a:pPr>
              <a:buSzPts val="4400"/>
            </a:pPr>
            <a:r>
              <a:rPr lang="en-US" sz="3200" spc="140" dirty="0" smtClean="0">
                <a:solidFill>
                  <a:srgbClr val="66A2A7"/>
                </a:solidFill>
                <a:latin typeface="Gotham Black"/>
                <a:cs typeface="Gotham Black"/>
              </a:rPr>
              <a:t>Questions / Discussion</a:t>
            </a:r>
            <a:endParaRPr sz="3200" spc="140" dirty="0">
              <a:solidFill>
                <a:srgbClr val="66A2A7"/>
              </a:solidFill>
              <a:latin typeface="Gotham Black"/>
              <a:cs typeface="Gotham Black"/>
            </a:endParaRPr>
          </a:p>
        </p:txBody>
      </p:sp>
    </p:spTree>
    <p:extLst>
      <p:ext uri="{BB962C8B-B14F-4D97-AF65-F5344CB8AC3E}">
        <p14:creationId xmlns:p14="http://schemas.microsoft.com/office/powerpoint/2010/main" val="917546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a:spLocks noGrp="1"/>
          </p:cNvSpPr>
          <p:nvPr>
            <p:ph type="title"/>
          </p:nvPr>
        </p:nvSpPr>
        <p:spPr>
          <a:xfrm>
            <a:off x="694392" y="0"/>
            <a:ext cx="9364007" cy="1676400"/>
          </a:xfrm>
          <a:prstGeom prst="rect">
            <a:avLst/>
          </a:prstGeom>
          <a:noFill/>
          <a:ln>
            <a:noFill/>
          </a:ln>
        </p:spPr>
        <p:txBody>
          <a:bodyPr spcFirstLastPara="1" wrap="square" lIns="98739" tIns="49356" rIns="98739" bIns="49356" anchor="ctr" anchorCtr="0">
            <a:normAutofit/>
          </a:bodyPr>
          <a:lstStyle/>
          <a:p>
            <a:pPr>
              <a:buSzPts val="4400"/>
            </a:pPr>
            <a:r>
              <a:rPr lang="en-US" sz="3200" spc="150" dirty="0" smtClean="0">
                <a:solidFill>
                  <a:srgbClr val="66A2A7"/>
                </a:solidFill>
                <a:latin typeface="Gotham Black"/>
                <a:cs typeface="Gotham Black"/>
              </a:rPr>
              <a:t>the strategic planning process</a:t>
            </a:r>
            <a:endParaRPr sz="3200" spc="150" dirty="0">
              <a:solidFill>
                <a:srgbClr val="66A2A7"/>
              </a:solidFill>
              <a:latin typeface="Gotham Black"/>
              <a:cs typeface="Gotham Black"/>
            </a:endParaRPr>
          </a:p>
        </p:txBody>
      </p:sp>
      <p:sp>
        <p:nvSpPr>
          <p:cNvPr id="96" name="Google Shape;96;p3"/>
          <p:cNvSpPr txBox="1">
            <a:spLocks noGrp="1"/>
          </p:cNvSpPr>
          <p:nvPr>
            <p:ph idx="1"/>
          </p:nvPr>
        </p:nvSpPr>
        <p:spPr>
          <a:xfrm>
            <a:off x="700992" y="2057400"/>
            <a:ext cx="8847233" cy="2286000"/>
          </a:xfrm>
          <a:prstGeom prst="rect">
            <a:avLst/>
          </a:prstGeom>
          <a:noFill/>
          <a:ln>
            <a:noFill/>
          </a:ln>
        </p:spPr>
        <p:txBody>
          <a:bodyPr spcFirstLastPara="1" wrap="square" lIns="98739" tIns="49356" rIns="98739" bIns="49356" anchor="t" anchorCtr="0">
            <a:normAutofit fontScale="92500" lnSpcReduction="20000"/>
          </a:bodyPr>
          <a:lstStyle/>
          <a:p>
            <a:pPr marL="0" indent="0">
              <a:lnSpc>
                <a:spcPct val="120000"/>
              </a:lnSpc>
              <a:spcBef>
                <a:spcPts val="0"/>
              </a:spcBef>
              <a:buNone/>
            </a:pPr>
            <a:r>
              <a:rPr lang="en-US" sz="1800" dirty="0">
                <a:solidFill>
                  <a:srgbClr val="84776C"/>
                </a:solidFill>
                <a:latin typeface="Gotham Book"/>
                <a:cs typeface="Gotham Book"/>
              </a:rPr>
              <a:t>Our planning process took place from August 2020 to November 2020.</a:t>
            </a:r>
            <a:endParaRPr sz="1800" dirty="0">
              <a:solidFill>
                <a:srgbClr val="84776C"/>
              </a:solidFill>
              <a:latin typeface="Gotham Book"/>
              <a:cs typeface="Gotham Book"/>
            </a:endParaRPr>
          </a:p>
          <a:p>
            <a:pPr marL="0" indent="0">
              <a:lnSpc>
                <a:spcPct val="120000"/>
              </a:lnSpc>
              <a:buSzPts val="2800"/>
              <a:buNone/>
            </a:pPr>
            <a:r>
              <a:rPr lang="en-US" sz="1800" spc="140" dirty="0" smtClean="0">
                <a:solidFill>
                  <a:srgbClr val="FCAF17"/>
                </a:solidFill>
                <a:latin typeface="Gotham Black"/>
                <a:cs typeface="Gotham Black"/>
              </a:rPr>
              <a:t>STEP 1 :</a:t>
            </a:r>
            <a:r>
              <a:rPr lang="en-US" sz="1800" dirty="0" smtClean="0">
                <a:solidFill>
                  <a:srgbClr val="FCAF17"/>
                </a:solidFill>
                <a:latin typeface="Gotham Book"/>
                <a:cs typeface="Gotham Book"/>
              </a:rPr>
              <a:t> </a:t>
            </a:r>
            <a:r>
              <a:rPr lang="en-US" sz="1800" dirty="0">
                <a:solidFill>
                  <a:srgbClr val="84776C"/>
                </a:solidFill>
                <a:latin typeface="Gotham Book"/>
                <a:cs typeface="Gotham Book"/>
              </a:rPr>
              <a:t>Document Review and Environmental Scan</a:t>
            </a:r>
            <a:endParaRPr sz="1800" dirty="0">
              <a:solidFill>
                <a:srgbClr val="84776C"/>
              </a:solidFill>
              <a:latin typeface="Gotham Book"/>
              <a:cs typeface="Gotham Book"/>
            </a:endParaRPr>
          </a:p>
          <a:p>
            <a:pPr marL="0" indent="0">
              <a:lnSpc>
                <a:spcPct val="120000"/>
              </a:lnSpc>
              <a:buSzPts val="2800"/>
              <a:buNone/>
            </a:pPr>
            <a:r>
              <a:rPr lang="en-US" sz="1800" spc="140" dirty="0">
                <a:solidFill>
                  <a:srgbClr val="FCAF17"/>
                </a:solidFill>
                <a:latin typeface="Gotham Black"/>
                <a:cs typeface="Gotham Black"/>
              </a:rPr>
              <a:t>STEP </a:t>
            </a:r>
            <a:r>
              <a:rPr lang="en-US" sz="1800" spc="140" dirty="0" smtClean="0">
                <a:solidFill>
                  <a:srgbClr val="FCAF17"/>
                </a:solidFill>
                <a:latin typeface="Gotham Black"/>
                <a:cs typeface="Gotham Black"/>
              </a:rPr>
              <a:t>2 </a:t>
            </a:r>
            <a:r>
              <a:rPr lang="en-US" sz="1800" spc="140" dirty="0">
                <a:solidFill>
                  <a:srgbClr val="FCAF17"/>
                </a:solidFill>
                <a:latin typeface="Gotham Black"/>
                <a:cs typeface="Gotham Black"/>
              </a:rPr>
              <a:t>:</a:t>
            </a:r>
            <a:r>
              <a:rPr lang="en-US" sz="1800" dirty="0">
                <a:solidFill>
                  <a:srgbClr val="FCAF17"/>
                </a:solidFill>
                <a:latin typeface="Gotham Book"/>
                <a:cs typeface="Gotham Book"/>
              </a:rPr>
              <a:t> </a:t>
            </a:r>
            <a:r>
              <a:rPr lang="en-US" sz="1800" dirty="0">
                <a:solidFill>
                  <a:srgbClr val="84776C"/>
                </a:solidFill>
                <a:latin typeface="Gotham Book"/>
                <a:cs typeface="Gotham Book"/>
              </a:rPr>
              <a:t>Interviews and Stakeholder Input Sessions (Focus Groups)</a:t>
            </a:r>
            <a:endParaRPr sz="1800" dirty="0">
              <a:solidFill>
                <a:srgbClr val="84776C"/>
              </a:solidFill>
              <a:latin typeface="Gotham Book"/>
              <a:cs typeface="Gotham Book"/>
            </a:endParaRPr>
          </a:p>
          <a:p>
            <a:pPr marL="0" indent="0">
              <a:lnSpc>
                <a:spcPct val="120000"/>
              </a:lnSpc>
              <a:buSzPts val="2800"/>
              <a:buNone/>
            </a:pPr>
            <a:r>
              <a:rPr lang="en-US" sz="1800" spc="140" dirty="0">
                <a:solidFill>
                  <a:srgbClr val="FCAF17"/>
                </a:solidFill>
                <a:latin typeface="Gotham Black"/>
                <a:cs typeface="Gotham Black"/>
              </a:rPr>
              <a:t>STEP </a:t>
            </a:r>
            <a:r>
              <a:rPr lang="en-US" sz="1800" spc="140" dirty="0" smtClean="0">
                <a:solidFill>
                  <a:srgbClr val="FCAF17"/>
                </a:solidFill>
                <a:latin typeface="Gotham Black"/>
                <a:cs typeface="Gotham Black"/>
              </a:rPr>
              <a:t>3 </a:t>
            </a:r>
            <a:r>
              <a:rPr lang="en-US" sz="1800" spc="140" dirty="0">
                <a:solidFill>
                  <a:srgbClr val="FCAF17"/>
                </a:solidFill>
                <a:latin typeface="Gotham Black"/>
                <a:cs typeface="Gotham Black"/>
              </a:rPr>
              <a:t>:</a:t>
            </a:r>
            <a:r>
              <a:rPr lang="en-US" sz="1800" dirty="0">
                <a:solidFill>
                  <a:srgbClr val="FCAF17"/>
                </a:solidFill>
                <a:latin typeface="Gotham Book"/>
                <a:cs typeface="Gotham Book"/>
              </a:rPr>
              <a:t> </a:t>
            </a:r>
            <a:r>
              <a:rPr lang="en-US" sz="1800" dirty="0">
                <a:solidFill>
                  <a:srgbClr val="84776C"/>
                </a:solidFill>
                <a:latin typeface="Gotham Book"/>
                <a:cs typeface="Gotham Book"/>
              </a:rPr>
              <a:t>Stakeholder Survey</a:t>
            </a:r>
            <a:endParaRPr sz="1800" dirty="0">
              <a:solidFill>
                <a:srgbClr val="84776C"/>
              </a:solidFill>
              <a:latin typeface="Gotham Book"/>
              <a:cs typeface="Gotham Book"/>
            </a:endParaRPr>
          </a:p>
          <a:p>
            <a:pPr marL="0" indent="0">
              <a:lnSpc>
                <a:spcPct val="120000"/>
              </a:lnSpc>
              <a:buSzPts val="2800"/>
              <a:buNone/>
            </a:pPr>
            <a:r>
              <a:rPr lang="en-US" sz="1800" spc="140" dirty="0">
                <a:solidFill>
                  <a:srgbClr val="FCAF17"/>
                </a:solidFill>
                <a:latin typeface="Gotham Black"/>
                <a:cs typeface="Gotham Black"/>
              </a:rPr>
              <a:t>STEP </a:t>
            </a:r>
            <a:r>
              <a:rPr lang="en-US" sz="1800" spc="140" dirty="0" smtClean="0">
                <a:solidFill>
                  <a:srgbClr val="FCAF17"/>
                </a:solidFill>
                <a:latin typeface="Gotham Black"/>
                <a:cs typeface="Gotham Black"/>
              </a:rPr>
              <a:t>4 </a:t>
            </a:r>
            <a:r>
              <a:rPr lang="en-US" sz="1800" spc="140" dirty="0">
                <a:solidFill>
                  <a:srgbClr val="FCAF17"/>
                </a:solidFill>
                <a:latin typeface="Gotham Black"/>
                <a:cs typeface="Gotham Black"/>
              </a:rPr>
              <a:t>:</a:t>
            </a:r>
            <a:r>
              <a:rPr lang="en-US" sz="1800" dirty="0">
                <a:solidFill>
                  <a:srgbClr val="FCAF17"/>
                </a:solidFill>
                <a:latin typeface="Gotham Book"/>
                <a:cs typeface="Gotham Book"/>
              </a:rPr>
              <a:t> </a:t>
            </a:r>
            <a:r>
              <a:rPr lang="en-US" sz="1800" dirty="0">
                <a:solidFill>
                  <a:srgbClr val="84776C"/>
                </a:solidFill>
                <a:latin typeface="Gotham Book"/>
                <a:cs typeface="Gotham Book"/>
              </a:rPr>
              <a:t>Consortium </a:t>
            </a:r>
            <a:r>
              <a:rPr lang="en-US" sz="1800" dirty="0" smtClean="0">
                <a:solidFill>
                  <a:srgbClr val="84776C"/>
                </a:solidFill>
                <a:latin typeface="Gotham Book"/>
                <a:cs typeface="Gotham Book"/>
              </a:rPr>
              <a:t>Roundtable</a:t>
            </a:r>
            <a:endParaRPr sz="1800" dirty="0">
              <a:solidFill>
                <a:srgbClr val="84776C"/>
              </a:solidFill>
              <a:latin typeface="Gotham Book"/>
              <a:cs typeface="Gotham Boo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4"/>
          <p:cNvSpPr txBox="1">
            <a:spLocks noGrp="1"/>
          </p:cNvSpPr>
          <p:nvPr>
            <p:ph type="title"/>
          </p:nvPr>
        </p:nvSpPr>
        <p:spPr>
          <a:xfrm>
            <a:off x="685800" y="0"/>
            <a:ext cx="8839200" cy="2133600"/>
          </a:xfrm>
          <a:prstGeom prst="rect">
            <a:avLst/>
          </a:prstGeom>
          <a:noFill/>
          <a:ln>
            <a:noFill/>
          </a:ln>
        </p:spPr>
        <p:txBody>
          <a:bodyPr spcFirstLastPara="1" wrap="square" lIns="98739" tIns="49356" rIns="98739" bIns="49356" anchor="ctr" anchorCtr="0">
            <a:normAutofit/>
          </a:bodyPr>
          <a:lstStyle/>
          <a:p>
            <a:pPr>
              <a:buSzPts val="4400"/>
            </a:pPr>
            <a:r>
              <a:rPr lang="en-US" sz="3200" spc="140" dirty="0" smtClean="0">
                <a:solidFill>
                  <a:srgbClr val="66A2A7"/>
                </a:solidFill>
                <a:latin typeface="Gotham Black"/>
                <a:cs typeface="Gotham Black"/>
              </a:rPr>
              <a:t>stakeholders engaged </a:t>
            </a:r>
            <a:r>
              <a:rPr lang="en-US" sz="3200" spc="140" dirty="0">
                <a:solidFill>
                  <a:srgbClr val="66A2A7"/>
                </a:solidFill>
                <a:latin typeface="Gotham Black"/>
                <a:cs typeface="Gotham Black"/>
              </a:rPr>
              <a:t>in the </a:t>
            </a:r>
            <a:r>
              <a:rPr lang="en-US" sz="3200" spc="140" dirty="0" smtClean="0">
                <a:solidFill>
                  <a:srgbClr val="66A2A7"/>
                </a:solidFill>
                <a:latin typeface="Gotham Black"/>
                <a:cs typeface="Gotham Black"/>
              </a:rPr>
              <a:t>strategic planning process</a:t>
            </a:r>
            <a:endParaRPr sz="3200" spc="140" dirty="0">
              <a:solidFill>
                <a:srgbClr val="66A2A7"/>
              </a:solidFill>
              <a:latin typeface="Gotham Black"/>
              <a:cs typeface="Gotham Black"/>
            </a:endParaRPr>
          </a:p>
        </p:txBody>
      </p:sp>
      <p:sp>
        <p:nvSpPr>
          <p:cNvPr id="102" name="Google Shape;102;p4"/>
          <p:cNvSpPr txBox="1">
            <a:spLocks noGrp="1"/>
          </p:cNvSpPr>
          <p:nvPr>
            <p:ph idx="1"/>
          </p:nvPr>
        </p:nvSpPr>
        <p:spPr>
          <a:xfrm>
            <a:off x="644809" y="1981200"/>
            <a:ext cx="8675370" cy="3581400"/>
          </a:xfrm>
          <a:prstGeom prst="rect">
            <a:avLst/>
          </a:prstGeom>
          <a:noFill/>
          <a:ln>
            <a:noFill/>
          </a:ln>
        </p:spPr>
        <p:txBody>
          <a:bodyPr spcFirstLastPara="1" wrap="square" lIns="98739" tIns="49356" rIns="98739" bIns="49356" anchor="t" anchorCtr="0">
            <a:normAutofit lnSpcReduction="10000"/>
          </a:bodyPr>
          <a:lstStyle/>
          <a:p>
            <a:pPr marL="342900" indent="-342900">
              <a:lnSpc>
                <a:spcPct val="140000"/>
              </a:lnSpc>
              <a:spcBef>
                <a:spcPts val="0"/>
              </a:spcBef>
              <a:buClr>
                <a:srgbClr val="FCAF17"/>
              </a:buClr>
              <a:buSzPts val="2800"/>
            </a:pPr>
            <a:r>
              <a:rPr lang="en-US" sz="1800" dirty="0" smtClean="0">
                <a:solidFill>
                  <a:srgbClr val="84776C"/>
                </a:solidFill>
                <a:latin typeface="Gotham Book"/>
                <a:cs typeface="Gotham Book"/>
              </a:rPr>
              <a:t>Private </a:t>
            </a:r>
            <a:r>
              <a:rPr lang="en-US" sz="1800" dirty="0">
                <a:solidFill>
                  <a:srgbClr val="84776C"/>
                </a:solidFill>
                <a:latin typeface="Gotham Book"/>
                <a:cs typeface="Gotham Book"/>
              </a:rPr>
              <a:t>businesses</a:t>
            </a:r>
            <a:endParaRPr sz="1800" dirty="0">
              <a:solidFill>
                <a:srgbClr val="84776C"/>
              </a:solidFill>
              <a:latin typeface="Gotham Book"/>
              <a:cs typeface="Gotham Book"/>
            </a:endParaRPr>
          </a:p>
          <a:p>
            <a:pPr marL="342900" indent="-342900">
              <a:lnSpc>
                <a:spcPct val="140000"/>
              </a:lnSpc>
              <a:spcBef>
                <a:spcPts val="0"/>
              </a:spcBef>
              <a:buClr>
                <a:srgbClr val="FCAF17"/>
              </a:buClr>
              <a:buSzPts val="2800"/>
            </a:pPr>
            <a:r>
              <a:rPr lang="en-US" sz="1800" dirty="0" smtClean="0">
                <a:solidFill>
                  <a:srgbClr val="84776C"/>
                </a:solidFill>
                <a:latin typeface="Gotham Book"/>
                <a:cs typeface="Gotham Book"/>
              </a:rPr>
              <a:t>Tribal </a:t>
            </a:r>
            <a:r>
              <a:rPr lang="en-US" sz="1800" dirty="0">
                <a:solidFill>
                  <a:srgbClr val="84776C"/>
                </a:solidFill>
                <a:latin typeface="Gotham Book"/>
                <a:cs typeface="Gotham Book"/>
              </a:rPr>
              <a:t>corporations or businesses</a:t>
            </a:r>
            <a:endParaRPr sz="1800" dirty="0">
              <a:solidFill>
                <a:srgbClr val="84776C"/>
              </a:solidFill>
              <a:latin typeface="Gotham Book"/>
              <a:cs typeface="Gotham Book"/>
            </a:endParaRPr>
          </a:p>
          <a:p>
            <a:pPr marL="342900" indent="-342900">
              <a:lnSpc>
                <a:spcPct val="140000"/>
              </a:lnSpc>
              <a:spcBef>
                <a:spcPts val="0"/>
              </a:spcBef>
              <a:buClr>
                <a:srgbClr val="FCAF17"/>
              </a:buClr>
              <a:buSzPts val="2800"/>
            </a:pPr>
            <a:r>
              <a:rPr lang="en-US" sz="1800" dirty="0" smtClean="0">
                <a:solidFill>
                  <a:srgbClr val="84776C"/>
                </a:solidFill>
                <a:latin typeface="Gotham Book"/>
                <a:cs typeface="Gotham Book"/>
              </a:rPr>
              <a:t>Post</a:t>
            </a:r>
            <a:r>
              <a:rPr lang="en-US" sz="1800" dirty="0">
                <a:solidFill>
                  <a:srgbClr val="84776C"/>
                </a:solidFill>
                <a:latin typeface="Gotham Book"/>
                <a:cs typeface="Gotham Book"/>
              </a:rPr>
              <a:t>-secondary institutions</a:t>
            </a:r>
            <a:endParaRPr sz="1800" dirty="0">
              <a:solidFill>
                <a:srgbClr val="84776C"/>
              </a:solidFill>
              <a:latin typeface="Gotham Book"/>
              <a:cs typeface="Gotham Book"/>
            </a:endParaRPr>
          </a:p>
          <a:p>
            <a:pPr marL="342900" indent="-342900">
              <a:lnSpc>
                <a:spcPct val="140000"/>
              </a:lnSpc>
              <a:spcBef>
                <a:spcPts val="0"/>
              </a:spcBef>
              <a:buClr>
                <a:srgbClr val="FCAF17"/>
              </a:buClr>
              <a:buSzPts val="2800"/>
            </a:pPr>
            <a:r>
              <a:rPr lang="en-US" sz="1800" dirty="0" smtClean="0">
                <a:solidFill>
                  <a:srgbClr val="84776C"/>
                </a:solidFill>
                <a:latin typeface="Gotham Book"/>
                <a:cs typeface="Gotham Book"/>
              </a:rPr>
              <a:t>Secondary </a:t>
            </a:r>
            <a:r>
              <a:rPr lang="en-US" sz="1800" dirty="0">
                <a:solidFill>
                  <a:srgbClr val="84776C"/>
                </a:solidFill>
                <a:latin typeface="Gotham Book"/>
                <a:cs typeface="Gotham Book"/>
              </a:rPr>
              <a:t>institutions</a:t>
            </a:r>
            <a:endParaRPr sz="1800" dirty="0">
              <a:solidFill>
                <a:srgbClr val="84776C"/>
              </a:solidFill>
              <a:latin typeface="Gotham Book"/>
              <a:cs typeface="Gotham Book"/>
            </a:endParaRPr>
          </a:p>
          <a:p>
            <a:pPr marL="342900" indent="-342900">
              <a:lnSpc>
                <a:spcPct val="140000"/>
              </a:lnSpc>
              <a:spcBef>
                <a:spcPts val="0"/>
              </a:spcBef>
              <a:buClr>
                <a:srgbClr val="FCAF17"/>
              </a:buClr>
              <a:buSzPts val="2800"/>
            </a:pPr>
            <a:r>
              <a:rPr lang="en-US" sz="1800" dirty="0" smtClean="0">
                <a:solidFill>
                  <a:srgbClr val="84776C"/>
                </a:solidFill>
                <a:latin typeface="Gotham Book"/>
                <a:cs typeface="Gotham Book"/>
              </a:rPr>
              <a:t>Government </a:t>
            </a:r>
            <a:r>
              <a:rPr lang="en-US" sz="1800" dirty="0">
                <a:solidFill>
                  <a:srgbClr val="84776C"/>
                </a:solidFill>
                <a:latin typeface="Gotham Book"/>
                <a:cs typeface="Gotham Book"/>
              </a:rPr>
              <a:t>(state, county, or local)</a:t>
            </a:r>
            <a:endParaRPr sz="1800" dirty="0">
              <a:solidFill>
                <a:srgbClr val="84776C"/>
              </a:solidFill>
              <a:latin typeface="Gotham Book"/>
              <a:cs typeface="Gotham Book"/>
            </a:endParaRPr>
          </a:p>
          <a:p>
            <a:pPr marL="342900" indent="-342900">
              <a:lnSpc>
                <a:spcPct val="140000"/>
              </a:lnSpc>
              <a:spcBef>
                <a:spcPts val="0"/>
              </a:spcBef>
              <a:buClr>
                <a:srgbClr val="FCAF17"/>
              </a:buClr>
              <a:buSzPts val="2800"/>
            </a:pPr>
            <a:r>
              <a:rPr lang="en-US" sz="1800" dirty="0" smtClean="0">
                <a:solidFill>
                  <a:srgbClr val="84776C"/>
                </a:solidFill>
                <a:latin typeface="Gotham Book"/>
                <a:cs typeface="Gotham Book"/>
              </a:rPr>
              <a:t>Workforce </a:t>
            </a:r>
            <a:r>
              <a:rPr lang="en-US" sz="1800" dirty="0">
                <a:solidFill>
                  <a:srgbClr val="84776C"/>
                </a:solidFill>
                <a:latin typeface="Gotham Book"/>
                <a:cs typeface="Gotham Book"/>
              </a:rPr>
              <a:t>or economic development organizations</a:t>
            </a:r>
            <a:endParaRPr sz="1800" dirty="0">
              <a:solidFill>
                <a:srgbClr val="84776C"/>
              </a:solidFill>
              <a:latin typeface="Gotham Book"/>
              <a:cs typeface="Gotham Book"/>
            </a:endParaRPr>
          </a:p>
          <a:p>
            <a:pPr marL="342900" indent="-342900">
              <a:lnSpc>
                <a:spcPct val="140000"/>
              </a:lnSpc>
              <a:spcBef>
                <a:spcPts val="0"/>
              </a:spcBef>
              <a:buClr>
                <a:srgbClr val="FCAF17"/>
              </a:buClr>
              <a:buSzPts val="2800"/>
            </a:pPr>
            <a:r>
              <a:rPr lang="en-US" sz="1800" dirty="0" smtClean="0">
                <a:solidFill>
                  <a:srgbClr val="84776C"/>
                </a:solidFill>
                <a:latin typeface="Gotham Book"/>
                <a:cs typeface="Gotham Book"/>
              </a:rPr>
              <a:t>Tribal </a:t>
            </a:r>
            <a:r>
              <a:rPr lang="en-US" sz="1800" dirty="0">
                <a:solidFill>
                  <a:srgbClr val="84776C"/>
                </a:solidFill>
                <a:latin typeface="Gotham Book"/>
                <a:cs typeface="Gotham Book"/>
              </a:rPr>
              <a:t>governments</a:t>
            </a:r>
            <a:endParaRPr sz="1800" dirty="0">
              <a:solidFill>
                <a:srgbClr val="84776C"/>
              </a:solidFill>
              <a:latin typeface="Gotham Book"/>
              <a:cs typeface="Gotham Book"/>
            </a:endParaRPr>
          </a:p>
          <a:p>
            <a:pPr marL="342900" indent="-342900">
              <a:lnSpc>
                <a:spcPct val="140000"/>
              </a:lnSpc>
              <a:spcBef>
                <a:spcPts val="0"/>
              </a:spcBef>
              <a:buClr>
                <a:srgbClr val="FCAF17"/>
              </a:buClr>
              <a:buSzPts val="2800"/>
            </a:pPr>
            <a:r>
              <a:rPr lang="en-US" sz="1800" dirty="0" smtClean="0">
                <a:solidFill>
                  <a:srgbClr val="84776C"/>
                </a:solidFill>
                <a:latin typeface="Gotham Book"/>
                <a:cs typeface="Gotham Book"/>
              </a:rPr>
              <a:t>Labor </a:t>
            </a:r>
            <a:r>
              <a:rPr lang="en-US" sz="1800" dirty="0">
                <a:solidFill>
                  <a:srgbClr val="84776C"/>
                </a:solidFill>
                <a:latin typeface="Gotham Book"/>
                <a:cs typeface="Gotham Book"/>
              </a:rPr>
              <a:t>organizations</a:t>
            </a:r>
            <a:endParaRPr sz="1800" dirty="0">
              <a:solidFill>
                <a:srgbClr val="84776C"/>
              </a:solidFill>
              <a:latin typeface="Gotham Book"/>
              <a:cs typeface="Gotham Book"/>
            </a:endParaRPr>
          </a:p>
          <a:p>
            <a:pPr marL="342900" indent="-342900">
              <a:lnSpc>
                <a:spcPct val="140000"/>
              </a:lnSpc>
              <a:spcBef>
                <a:spcPts val="0"/>
              </a:spcBef>
              <a:buClr>
                <a:srgbClr val="FCAF17"/>
              </a:buClr>
              <a:buSzPts val="2800"/>
            </a:pPr>
            <a:r>
              <a:rPr lang="en-US" sz="1800" dirty="0" smtClean="0">
                <a:solidFill>
                  <a:srgbClr val="84776C"/>
                </a:solidFill>
                <a:latin typeface="Gotham Book"/>
                <a:cs typeface="Gotham Book"/>
              </a:rPr>
              <a:t>Community</a:t>
            </a:r>
            <a:r>
              <a:rPr lang="en-US" sz="1800" dirty="0">
                <a:solidFill>
                  <a:srgbClr val="84776C"/>
                </a:solidFill>
                <a:latin typeface="Gotham Book"/>
                <a:cs typeface="Gotham Book"/>
              </a:rPr>
              <a:t>-based organizations/nonprofits</a:t>
            </a:r>
            <a:endParaRPr sz="1800" dirty="0">
              <a:solidFill>
                <a:srgbClr val="84776C"/>
              </a:solidFill>
              <a:latin typeface="Gotham Book"/>
              <a:cs typeface="Gotham Book"/>
            </a:endParaRPr>
          </a:p>
          <a:p>
            <a:pPr marL="246888" indent="-54864">
              <a:lnSpc>
                <a:spcPct val="140000"/>
              </a:lnSpc>
              <a:buSzPts val="2800"/>
              <a:buNone/>
            </a:pPr>
            <a:endParaRPr sz="1800" dirty="0">
              <a:solidFill>
                <a:srgbClr val="84776C"/>
              </a:solidFill>
              <a:latin typeface="Gotham Book"/>
              <a:cs typeface="Gotham Boo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txBox="1">
            <a:spLocks noGrp="1"/>
          </p:cNvSpPr>
          <p:nvPr>
            <p:ph type="title"/>
          </p:nvPr>
        </p:nvSpPr>
        <p:spPr>
          <a:xfrm>
            <a:off x="685255" y="0"/>
            <a:ext cx="8625075" cy="1676400"/>
          </a:xfrm>
          <a:prstGeom prst="rect">
            <a:avLst/>
          </a:prstGeom>
          <a:noFill/>
          <a:ln>
            <a:noFill/>
          </a:ln>
        </p:spPr>
        <p:txBody>
          <a:bodyPr spcFirstLastPara="1" wrap="square" lIns="98739" tIns="49356" rIns="98739" bIns="49356" anchor="ctr" anchorCtr="0">
            <a:normAutofit/>
          </a:bodyPr>
          <a:lstStyle/>
          <a:p>
            <a:pPr>
              <a:buSzPts val="4400"/>
            </a:pPr>
            <a:r>
              <a:rPr lang="en-US" sz="3200" spc="130" dirty="0" smtClean="0">
                <a:solidFill>
                  <a:srgbClr val="66A2A7"/>
                </a:solidFill>
                <a:latin typeface="Gotham Black"/>
                <a:cs typeface="Gotham Black"/>
              </a:rPr>
              <a:t>counties included in the plan</a:t>
            </a:r>
            <a:endParaRPr sz="3200" spc="130" dirty="0">
              <a:solidFill>
                <a:srgbClr val="66A2A7"/>
              </a:solidFill>
            </a:endParaRPr>
          </a:p>
        </p:txBody>
      </p:sp>
      <p:sp>
        <p:nvSpPr>
          <p:cNvPr id="108" name="Google Shape;108;p5"/>
          <p:cNvSpPr txBox="1">
            <a:spLocks noGrp="1"/>
          </p:cNvSpPr>
          <p:nvPr>
            <p:ph idx="1"/>
          </p:nvPr>
        </p:nvSpPr>
        <p:spPr>
          <a:xfrm>
            <a:off x="685800" y="1981200"/>
            <a:ext cx="8675370" cy="3429000"/>
          </a:xfrm>
          <a:prstGeom prst="rect">
            <a:avLst/>
          </a:prstGeom>
          <a:noFill/>
          <a:ln>
            <a:noFill/>
          </a:ln>
        </p:spPr>
        <p:txBody>
          <a:bodyPr spcFirstLastPara="1" wrap="square" lIns="98739" tIns="49356" rIns="98739" bIns="49356" anchor="t" anchorCtr="0">
            <a:normAutofit fontScale="85000" lnSpcReduction="10000"/>
          </a:bodyPr>
          <a:lstStyle/>
          <a:p>
            <a:pPr marL="0" indent="0">
              <a:lnSpc>
                <a:spcPct val="140000"/>
              </a:lnSpc>
              <a:spcBef>
                <a:spcPts val="0"/>
              </a:spcBef>
              <a:buSzPts val="2800"/>
              <a:buNone/>
            </a:pPr>
            <a:r>
              <a:rPr lang="en-US" sz="1800" spc="140" dirty="0" smtClean="0">
                <a:solidFill>
                  <a:srgbClr val="66A2A7"/>
                </a:solidFill>
                <a:latin typeface="Gotham Black"/>
                <a:cs typeface="Gotham Black"/>
              </a:rPr>
              <a:t>• Los </a:t>
            </a:r>
            <a:r>
              <a:rPr lang="en-US" sz="1800" spc="140" dirty="0">
                <a:solidFill>
                  <a:srgbClr val="66A2A7"/>
                </a:solidFill>
                <a:latin typeface="Gotham Black"/>
                <a:cs typeface="Gotham Black"/>
              </a:rPr>
              <a:t>Alamos</a:t>
            </a:r>
            <a:endParaRPr sz="1800" spc="140" dirty="0">
              <a:solidFill>
                <a:srgbClr val="66A2A7"/>
              </a:solidFill>
              <a:latin typeface="Gotham Black"/>
              <a:cs typeface="Gotham Black"/>
            </a:endParaRPr>
          </a:p>
          <a:p>
            <a:pPr marL="0" indent="0">
              <a:lnSpc>
                <a:spcPct val="140000"/>
              </a:lnSpc>
              <a:buSzPts val="2800"/>
              <a:buNone/>
            </a:pPr>
            <a:r>
              <a:rPr lang="en-US" sz="1800" spc="140" dirty="0" smtClean="0">
                <a:solidFill>
                  <a:srgbClr val="F89E5C"/>
                </a:solidFill>
                <a:latin typeface="Gotham Black"/>
                <a:cs typeface="Gotham Black"/>
              </a:rPr>
              <a:t>• Mora</a:t>
            </a:r>
            <a:endParaRPr sz="1800" spc="140" dirty="0">
              <a:solidFill>
                <a:srgbClr val="F89E5C"/>
              </a:solidFill>
              <a:latin typeface="Gotham Black"/>
              <a:cs typeface="Gotham Black"/>
            </a:endParaRPr>
          </a:p>
          <a:p>
            <a:pPr marL="0" indent="0">
              <a:lnSpc>
                <a:spcPct val="140000"/>
              </a:lnSpc>
              <a:buSzPts val="2800"/>
              <a:buNone/>
            </a:pPr>
            <a:r>
              <a:rPr lang="en-US" sz="1800" spc="140" dirty="0" smtClean="0">
                <a:solidFill>
                  <a:srgbClr val="FFCD71"/>
                </a:solidFill>
                <a:latin typeface="Gotham Black"/>
                <a:cs typeface="Gotham Black"/>
              </a:rPr>
              <a:t>• Rio </a:t>
            </a:r>
            <a:r>
              <a:rPr lang="en-US" sz="1800" spc="140" dirty="0">
                <a:solidFill>
                  <a:srgbClr val="FFCD71"/>
                </a:solidFill>
                <a:latin typeface="Gotham Black"/>
                <a:cs typeface="Gotham Black"/>
              </a:rPr>
              <a:t>Arriba</a:t>
            </a:r>
            <a:endParaRPr sz="1800" spc="140" dirty="0">
              <a:solidFill>
                <a:srgbClr val="FFCD71"/>
              </a:solidFill>
              <a:latin typeface="Gotham Black"/>
              <a:cs typeface="Gotham Black"/>
            </a:endParaRPr>
          </a:p>
          <a:p>
            <a:pPr marL="0" indent="0">
              <a:lnSpc>
                <a:spcPct val="140000"/>
              </a:lnSpc>
              <a:buSzPts val="2800"/>
              <a:buNone/>
            </a:pPr>
            <a:r>
              <a:rPr lang="en-US" sz="1800" spc="140" dirty="0" smtClean="0">
                <a:solidFill>
                  <a:srgbClr val="84776C"/>
                </a:solidFill>
                <a:latin typeface="Gotham Black"/>
                <a:cs typeface="Gotham Black"/>
              </a:rPr>
              <a:t>• San </a:t>
            </a:r>
            <a:r>
              <a:rPr lang="en-US" sz="1800" spc="140" dirty="0">
                <a:solidFill>
                  <a:srgbClr val="84776C"/>
                </a:solidFill>
                <a:latin typeface="Gotham Black"/>
                <a:cs typeface="Gotham Black"/>
              </a:rPr>
              <a:t>Miguel</a:t>
            </a:r>
            <a:endParaRPr sz="1800" spc="140" dirty="0">
              <a:solidFill>
                <a:srgbClr val="84776C"/>
              </a:solidFill>
              <a:latin typeface="Gotham Black"/>
              <a:cs typeface="Gotham Black"/>
            </a:endParaRPr>
          </a:p>
          <a:p>
            <a:pPr marL="0" indent="0">
              <a:lnSpc>
                <a:spcPct val="140000"/>
              </a:lnSpc>
              <a:buSzPts val="2800"/>
              <a:buNone/>
            </a:pPr>
            <a:r>
              <a:rPr lang="en-US" sz="1800" spc="140" dirty="0" smtClean="0">
                <a:solidFill>
                  <a:srgbClr val="FCAF17"/>
                </a:solidFill>
                <a:latin typeface="Gotham Black"/>
                <a:cs typeface="Gotham Black"/>
              </a:rPr>
              <a:t>• Santa </a:t>
            </a:r>
            <a:r>
              <a:rPr lang="en-US" sz="1800" spc="140" dirty="0">
                <a:solidFill>
                  <a:srgbClr val="FCAF17"/>
                </a:solidFill>
                <a:latin typeface="Gotham Black"/>
                <a:cs typeface="Gotham Black"/>
              </a:rPr>
              <a:t>Fe</a:t>
            </a:r>
            <a:endParaRPr sz="1800" spc="140" dirty="0">
              <a:solidFill>
                <a:srgbClr val="FCAF17"/>
              </a:solidFill>
              <a:latin typeface="Gotham Black"/>
              <a:cs typeface="Gotham Black"/>
            </a:endParaRPr>
          </a:p>
          <a:p>
            <a:pPr marL="0" indent="0">
              <a:lnSpc>
                <a:spcPct val="140000"/>
              </a:lnSpc>
              <a:buSzPts val="2800"/>
              <a:buNone/>
            </a:pPr>
            <a:r>
              <a:rPr lang="en-US" sz="1800" spc="140" dirty="0" smtClean="0">
                <a:solidFill>
                  <a:srgbClr val="DA2032"/>
                </a:solidFill>
                <a:latin typeface="Gotham Black"/>
                <a:cs typeface="Gotham Black"/>
              </a:rPr>
              <a:t>• Taos</a:t>
            </a:r>
            <a:endParaRPr sz="1800" spc="140" dirty="0">
              <a:solidFill>
                <a:srgbClr val="DA2032"/>
              </a:solidFill>
              <a:latin typeface="Gotham Black"/>
              <a:cs typeface="Gotham Black"/>
            </a:endParaRPr>
          </a:p>
          <a:p>
            <a:pPr marL="0" indent="0">
              <a:lnSpc>
                <a:spcPct val="140000"/>
              </a:lnSpc>
              <a:buSzPts val="2800"/>
              <a:buNone/>
            </a:pPr>
            <a:r>
              <a:rPr lang="en-US" sz="1800" spc="140" dirty="0" smtClean="0">
                <a:solidFill>
                  <a:srgbClr val="FF8000"/>
                </a:solidFill>
                <a:latin typeface="Gotham Black"/>
                <a:cs typeface="Gotham Black"/>
              </a:rPr>
              <a:t>• Sandoval</a:t>
            </a:r>
            <a:endParaRPr sz="1800" spc="140" dirty="0">
              <a:solidFill>
                <a:srgbClr val="FF8000"/>
              </a:solidFill>
              <a:latin typeface="Gotham Black"/>
              <a:cs typeface="Gotham Black"/>
            </a:endParaRPr>
          </a:p>
        </p:txBody>
      </p:sp>
      <p:pic>
        <p:nvPicPr>
          <p:cNvPr id="4" name="Picture 3" descr="New-Mexico-County-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899" y="1524000"/>
            <a:ext cx="5492729" cy="557374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txBox="1">
            <a:spLocks noGrp="1"/>
          </p:cNvSpPr>
          <p:nvPr>
            <p:ph type="title"/>
          </p:nvPr>
        </p:nvSpPr>
        <p:spPr>
          <a:xfrm>
            <a:off x="691515" y="-277"/>
            <a:ext cx="8675370" cy="1905277"/>
          </a:xfrm>
          <a:prstGeom prst="rect">
            <a:avLst/>
          </a:prstGeom>
          <a:noFill/>
          <a:ln>
            <a:noFill/>
          </a:ln>
        </p:spPr>
        <p:txBody>
          <a:bodyPr spcFirstLastPara="1" wrap="square" lIns="98739" tIns="49356" rIns="98739" bIns="49356" anchor="ctr" anchorCtr="0">
            <a:normAutofit/>
          </a:bodyPr>
          <a:lstStyle/>
          <a:p>
            <a:pPr>
              <a:buSzPts val="3959"/>
            </a:pPr>
            <a:r>
              <a:rPr lang="en-US" sz="1800" spc="140" dirty="0" smtClean="0">
                <a:solidFill>
                  <a:srgbClr val="FCAF17"/>
                </a:solidFill>
                <a:latin typeface="Gotham Black"/>
                <a:cs typeface="Gotham Black"/>
              </a:rPr>
              <a:t>KEY FINDINGS: </a:t>
            </a:r>
            <a:r>
              <a:rPr lang="en-US" dirty="0" smtClean="0"/>
              <a:t/>
            </a:r>
            <a:br>
              <a:rPr lang="en-US" dirty="0" smtClean="0"/>
            </a:br>
            <a:r>
              <a:rPr lang="en-US" sz="3200" spc="140" dirty="0" smtClean="0">
                <a:solidFill>
                  <a:srgbClr val="66A2A7"/>
                </a:solidFill>
                <a:latin typeface="Gotham Black"/>
                <a:cs typeface="Gotham Black"/>
              </a:rPr>
              <a:t>work-based learning (WBL) critical elements</a:t>
            </a:r>
            <a:endParaRPr sz="3200" spc="140" dirty="0">
              <a:latin typeface="Gotham Black"/>
              <a:cs typeface="Gotham Black"/>
            </a:endParaRPr>
          </a:p>
        </p:txBody>
      </p:sp>
      <p:sp>
        <p:nvSpPr>
          <p:cNvPr id="114" name="Google Shape;114;p6"/>
          <p:cNvSpPr txBox="1">
            <a:spLocks noGrp="1"/>
          </p:cNvSpPr>
          <p:nvPr>
            <p:ph idx="1"/>
          </p:nvPr>
        </p:nvSpPr>
        <p:spPr>
          <a:xfrm>
            <a:off x="697230" y="1981200"/>
            <a:ext cx="8675370" cy="3352800"/>
          </a:xfrm>
          <a:prstGeom prst="rect">
            <a:avLst/>
          </a:prstGeom>
          <a:noFill/>
          <a:ln>
            <a:noFill/>
          </a:ln>
        </p:spPr>
        <p:txBody>
          <a:bodyPr spcFirstLastPara="1" wrap="square" lIns="98739" tIns="49356" rIns="98739" bIns="49356" anchor="t" anchorCtr="0">
            <a:normAutofit/>
          </a:bodyPr>
          <a:lstStyle/>
          <a:p>
            <a:pPr marL="342900" indent="-342900">
              <a:lnSpc>
                <a:spcPct val="140000"/>
              </a:lnSpc>
              <a:spcBef>
                <a:spcPts val="0"/>
              </a:spcBef>
              <a:buClr>
                <a:srgbClr val="FCAF17"/>
              </a:buClr>
              <a:buSzPts val="2800"/>
            </a:pPr>
            <a:r>
              <a:rPr lang="en-US" sz="1800" dirty="0">
                <a:solidFill>
                  <a:srgbClr val="84776C"/>
                </a:solidFill>
                <a:latin typeface="Gotham Book"/>
                <a:cs typeface="Gotham Book"/>
              </a:rPr>
              <a:t>Registered Apprenticeship and Industry Recognized Apprenticeship Programs </a:t>
            </a:r>
            <a:endParaRPr sz="1800" dirty="0">
              <a:solidFill>
                <a:srgbClr val="84776C"/>
              </a:solidFill>
              <a:latin typeface="Gotham Book"/>
              <a:cs typeface="Gotham Book"/>
            </a:endParaRPr>
          </a:p>
          <a:p>
            <a:pPr marL="342900" indent="-342900">
              <a:lnSpc>
                <a:spcPct val="140000"/>
              </a:lnSpc>
              <a:buClr>
                <a:srgbClr val="FCAF17"/>
              </a:buClr>
              <a:buSzPts val="2800"/>
            </a:pPr>
            <a:r>
              <a:rPr lang="en-US" sz="1800" dirty="0">
                <a:solidFill>
                  <a:srgbClr val="84776C"/>
                </a:solidFill>
                <a:latin typeface="Gotham Book"/>
                <a:cs typeface="Gotham Book"/>
              </a:rPr>
              <a:t>Pre-Apprenticeship Programs</a:t>
            </a:r>
            <a:endParaRPr sz="1800" dirty="0">
              <a:solidFill>
                <a:srgbClr val="84776C"/>
              </a:solidFill>
              <a:latin typeface="Gotham Book"/>
              <a:cs typeface="Gotham Book"/>
            </a:endParaRPr>
          </a:p>
          <a:p>
            <a:pPr marL="342900" indent="-342900">
              <a:lnSpc>
                <a:spcPct val="140000"/>
              </a:lnSpc>
              <a:buClr>
                <a:srgbClr val="FCAF17"/>
              </a:buClr>
              <a:buSzPts val="2800"/>
            </a:pPr>
            <a:r>
              <a:rPr lang="en-US" sz="1800" dirty="0">
                <a:solidFill>
                  <a:srgbClr val="84776C"/>
                </a:solidFill>
                <a:latin typeface="Gotham Book"/>
                <a:cs typeface="Gotham Book"/>
              </a:rPr>
              <a:t>Internship Programs </a:t>
            </a:r>
            <a:endParaRPr sz="1800" dirty="0">
              <a:solidFill>
                <a:srgbClr val="84776C"/>
              </a:solidFill>
              <a:latin typeface="Gotham Book"/>
              <a:cs typeface="Gotham Book"/>
            </a:endParaRPr>
          </a:p>
          <a:p>
            <a:pPr marL="342900" indent="-342900">
              <a:lnSpc>
                <a:spcPct val="140000"/>
              </a:lnSpc>
              <a:buClr>
                <a:srgbClr val="FCAF17"/>
              </a:buClr>
              <a:buSzPts val="2800"/>
            </a:pPr>
            <a:r>
              <a:rPr lang="en-US" sz="1800" dirty="0">
                <a:solidFill>
                  <a:srgbClr val="84776C"/>
                </a:solidFill>
                <a:latin typeface="Gotham Book"/>
                <a:cs typeface="Gotham Book"/>
              </a:rPr>
              <a:t>Paid Work Study</a:t>
            </a:r>
            <a:endParaRPr sz="1800" dirty="0">
              <a:solidFill>
                <a:srgbClr val="84776C"/>
              </a:solidFill>
              <a:latin typeface="Gotham Book"/>
              <a:cs typeface="Gotham Book"/>
            </a:endParaRPr>
          </a:p>
          <a:p>
            <a:pPr marL="342900" indent="-342900">
              <a:lnSpc>
                <a:spcPct val="140000"/>
              </a:lnSpc>
              <a:buClr>
                <a:srgbClr val="FCAF17"/>
              </a:buClr>
              <a:buSzPts val="2800"/>
            </a:pPr>
            <a:r>
              <a:rPr lang="en-US" sz="1800" dirty="0" smtClean="0">
                <a:solidFill>
                  <a:srgbClr val="84776C"/>
                </a:solidFill>
                <a:latin typeface="Gotham Book"/>
                <a:cs typeface="Gotham Book"/>
              </a:rPr>
              <a:t>Mentorships</a:t>
            </a:r>
            <a:endParaRPr sz="1800" dirty="0">
              <a:solidFill>
                <a:srgbClr val="84776C"/>
              </a:solidFill>
              <a:latin typeface="Gotham Book"/>
              <a:cs typeface="Gotham Boo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a:spLocks noGrp="1"/>
          </p:cNvSpPr>
          <p:nvPr>
            <p:ph type="title"/>
          </p:nvPr>
        </p:nvSpPr>
        <p:spPr>
          <a:xfrm>
            <a:off x="691514" y="1"/>
            <a:ext cx="8909686" cy="1905000"/>
          </a:xfrm>
          <a:prstGeom prst="rect">
            <a:avLst/>
          </a:prstGeom>
          <a:noFill/>
          <a:ln>
            <a:noFill/>
          </a:ln>
        </p:spPr>
        <p:txBody>
          <a:bodyPr spcFirstLastPara="1" wrap="square" lIns="98739" tIns="49356" rIns="98739" bIns="49356" anchor="ctr" anchorCtr="0">
            <a:normAutofit/>
          </a:bodyPr>
          <a:lstStyle/>
          <a:p>
            <a:pPr>
              <a:buSzPts val="4000"/>
            </a:pPr>
            <a:r>
              <a:rPr lang="en-US" sz="1800" spc="140" dirty="0" smtClean="0">
                <a:solidFill>
                  <a:srgbClr val="FCAF17"/>
                </a:solidFill>
                <a:latin typeface="Gotham Black"/>
                <a:cs typeface="Gotham Black"/>
              </a:rPr>
              <a:t>KEY FINDINGS: </a:t>
            </a:r>
            <a:r>
              <a:rPr lang="en-US" spc="140" dirty="0" smtClean="0">
                <a:latin typeface="Gotham Black"/>
                <a:cs typeface="Gotham Black"/>
              </a:rPr>
              <a:t/>
            </a:r>
            <a:br>
              <a:rPr lang="en-US" spc="140" dirty="0" smtClean="0">
                <a:latin typeface="Gotham Black"/>
                <a:cs typeface="Gotham Black"/>
              </a:rPr>
            </a:br>
            <a:r>
              <a:rPr lang="en-US" sz="3200" spc="140" dirty="0" smtClean="0">
                <a:solidFill>
                  <a:srgbClr val="66A2A7"/>
                </a:solidFill>
                <a:latin typeface="Gotham Black"/>
                <a:cs typeface="Gotham Black"/>
              </a:rPr>
              <a:t>stakeholder engagement opportunities</a:t>
            </a:r>
            <a:endParaRPr sz="3200" spc="140" dirty="0">
              <a:solidFill>
                <a:srgbClr val="66A2A7"/>
              </a:solidFill>
              <a:latin typeface="Gotham Black"/>
              <a:cs typeface="Gotham Black"/>
            </a:endParaRPr>
          </a:p>
        </p:txBody>
      </p:sp>
      <p:sp>
        <p:nvSpPr>
          <p:cNvPr id="120" name="Google Shape;120;p7"/>
          <p:cNvSpPr txBox="1">
            <a:spLocks noGrp="1"/>
          </p:cNvSpPr>
          <p:nvPr>
            <p:ph idx="1"/>
          </p:nvPr>
        </p:nvSpPr>
        <p:spPr>
          <a:xfrm>
            <a:off x="664105" y="2133600"/>
            <a:ext cx="8675370" cy="4038600"/>
          </a:xfrm>
          <a:prstGeom prst="rect">
            <a:avLst/>
          </a:prstGeom>
          <a:noFill/>
          <a:ln>
            <a:noFill/>
          </a:ln>
        </p:spPr>
        <p:txBody>
          <a:bodyPr spcFirstLastPara="1" wrap="square" lIns="98739" tIns="49356" rIns="98739" bIns="49356" anchor="t" anchorCtr="0">
            <a:noAutofit/>
          </a:bodyPr>
          <a:lstStyle/>
          <a:p>
            <a:pPr marL="0" indent="0">
              <a:lnSpc>
                <a:spcPct val="80000"/>
              </a:lnSpc>
              <a:spcBef>
                <a:spcPts val="0"/>
              </a:spcBef>
              <a:buSzPts val="2220"/>
              <a:buNone/>
            </a:pPr>
            <a:r>
              <a:rPr lang="en-US" sz="1800" b="1" spc="70" dirty="0" smtClean="0">
                <a:solidFill>
                  <a:srgbClr val="84776C"/>
                </a:solidFill>
                <a:latin typeface="Gotham Bold"/>
                <a:cs typeface="Gotham Bold"/>
              </a:rPr>
              <a:t>APPRENTICESHIP AND PRE-APPRENTICESHIP PROGRAMS</a:t>
            </a:r>
            <a:endParaRPr lang="en-US" sz="1800" spc="70" dirty="0" smtClean="0">
              <a:solidFill>
                <a:srgbClr val="84776C"/>
              </a:solidFill>
              <a:latin typeface="Gotham Bold"/>
              <a:cs typeface="Gotham Bold"/>
            </a:endParaRPr>
          </a:p>
          <a:p>
            <a:pPr marL="493776" lvl="1" indent="0">
              <a:lnSpc>
                <a:spcPct val="110000"/>
              </a:lnSpc>
              <a:buSzPts val="1572"/>
              <a:buNone/>
            </a:pPr>
            <a:r>
              <a:rPr lang="en-US" sz="1400" dirty="0" smtClean="0">
                <a:solidFill>
                  <a:srgbClr val="84776C"/>
                </a:solidFill>
                <a:latin typeface="Gotham Book"/>
                <a:cs typeface="Gotham Book"/>
              </a:rPr>
              <a:t>Stakeholders </a:t>
            </a:r>
            <a:r>
              <a:rPr lang="en-US" sz="1400" dirty="0">
                <a:solidFill>
                  <a:srgbClr val="84776C"/>
                </a:solidFill>
                <a:latin typeface="Gotham Book"/>
                <a:cs typeface="Gotham Book"/>
              </a:rPr>
              <a:t>recognized the need for registered apprenticeship and </a:t>
            </a:r>
            <a:r>
              <a:rPr lang="en-US" sz="1400" dirty="0" smtClean="0">
                <a:solidFill>
                  <a:srgbClr val="84776C"/>
                </a:solidFill>
                <a:latin typeface="Gotham Book"/>
                <a:cs typeface="Gotham Book"/>
              </a:rPr>
              <a:t>pre</a:t>
            </a:r>
            <a:r>
              <a:rPr lang="en-US" sz="1400" dirty="0">
                <a:solidFill>
                  <a:srgbClr val="84776C"/>
                </a:solidFill>
                <a:latin typeface="Gotham Book"/>
                <a:cs typeface="Gotham Book"/>
              </a:rPr>
              <a:t>-apprenticeship programs, particularly for youth. </a:t>
            </a:r>
            <a:endParaRPr sz="1400" dirty="0">
              <a:solidFill>
                <a:srgbClr val="84776C"/>
              </a:solidFill>
              <a:latin typeface="Gotham Book"/>
              <a:cs typeface="Gotham Book"/>
            </a:endParaRPr>
          </a:p>
          <a:p>
            <a:pPr marL="0" indent="0">
              <a:lnSpc>
                <a:spcPct val="80000"/>
              </a:lnSpc>
              <a:buSzPts val="2220"/>
              <a:buNone/>
            </a:pPr>
            <a:endParaRPr lang="en-US" sz="1600" b="1" spc="110" dirty="0" smtClean="0">
              <a:solidFill>
                <a:srgbClr val="84776C"/>
              </a:solidFill>
              <a:latin typeface="Gotham Bold"/>
              <a:cs typeface="Gotham Bold"/>
            </a:endParaRPr>
          </a:p>
          <a:p>
            <a:pPr marL="0" indent="0">
              <a:lnSpc>
                <a:spcPct val="80000"/>
              </a:lnSpc>
              <a:buSzPts val="2220"/>
              <a:buNone/>
            </a:pPr>
            <a:r>
              <a:rPr lang="en-US" sz="1800" b="1" spc="70" dirty="0" smtClean="0">
                <a:solidFill>
                  <a:srgbClr val="84776C"/>
                </a:solidFill>
                <a:latin typeface="Gotham Bold"/>
                <a:cs typeface="Gotham Bold"/>
              </a:rPr>
              <a:t>INTERNSHIP AND MENTORSHIP</a:t>
            </a:r>
            <a:endParaRPr lang="en-US" sz="1800" spc="70" dirty="0" smtClean="0">
              <a:solidFill>
                <a:srgbClr val="84776C"/>
              </a:solidFill>
              <a:latin typeface="Gotham Bold"/>
              <a:cs typeface="Gotham Bold"/>
            </a:endParaRPr>
          </a:p>
          <a:p>
            <a:pPr marL="493776" lvl="1" indent="0">
              <a:lnSpc>
                <a:spcPct val="110000"/>
              </a:lnSpc>
              <a:buSzPts val="1572"/>
              <a:buNone/>
            </a:pPr>
            <a:r>
              <a:rPr lang="en-US" sz="1400" dirty="0" smtClean="0">
                <a:solidFill>
                  <a:srgbClr val="84776C"/>
                </a:solidFill>
                <a:latin typeface="Gotham Book"/>
                <a:cs typeface="Gotham Book"/>
              </a:rPr>
              <a:t>The </a:t>
            </a:r>
            <a:r>
              <a:rPr lang="en-US" sz="1400" dirty="0">
                <a:solidFill>
                  <a:srgbClr val="84776C"/>
                </a:solidFill>
                <a:latin typeface="Gotham Book"/>
                <a:cs typeface="Gotham Book"/>
              </a:rPr>
              <a:t>expansion of opportunities at local nonprofits and community-based organizations as well as in rural communities and small businesses could also meet the need for WBL opportunities. </a:t>
            </a:r>
            <a:endParaRPr sz="1400" dirty="0">
              <a:solidFill>
                <a:srgbClr val="84776C"/>
              </a:solidFill>
              <a:latin typeface="Gotham Book"/>
              <a:cs typeface="Gotham Book"/>
            </a:endParaRPr>
          </a:p>
          <a:p>
            <a:pPr marL="0" indent="0">
              <a:lnSpc>
                <a:spcPct val="80000"/>
              </a:lnSpc>
              <a:buSzPts val="2220"/>
              <a:buNone/>
            </a:pPr>
            <a:endParaRPr lang="en-US" sz="800" b="1" spc="110" dirty="0" smtClean="0">
              <a:solidFill>
                <a:srgbClr val="84776C"/>
              </a:solidFill>
              <a:latin typeface="Gotham Bold"/>
              <a:cs typeface="Gotham Bold"/>
            </a:endParaRPr>
          </a:p>
          <a:p>
            <a:pPr marL="0" indent="0">
              <a:lnSpc>
                <a:spcPct val="80000"/>
              </a:lnSpc>
              <a:buSzPts val="2220"/>
              <a:buNone/>
            </a:pPr>
            <a:r>
              <a:rPr lang="en-US" sz="1800" b="1" dirty="0" smtClean="0">
                <a:solidFill>
                  <a:srgbClr val="84776C"/>
                </a:solidFill>
                <a:latin typeface="Gotham Bold"/>
                <a:cs typeface="Gotham Bold"/>
              </a:rPr>
              <a:t>PAID WORK STUDY</a:t>
            </a:r>
            <a:endParaRPr sz="1800" dirty="0" smtClean="0">
              <a:solidFill>
                <a:srgbClr val="84776C"/>
              </a:solidFill>
              <a:latin typeface="Gotham Book"/>
              <a:cs typeface="Gotham Book"/>
            </a:endParaRPr>
          </a:p>
          <a:p>
            <a:pPr marL="493776" lvl="1" indent="0">
              <a:lnSpc>
                <a:spcPct val="110000"/>
              </a:lnSpc>
              <a:buSzPts val="1572"/>
              <a:buNone/>
            </a:pPr>
            <a:r>
              <a:rPr lang="en-US" sz="1400" dirty="0" smtClean="0">
                <a:solidFill>
                  <a:srgbClr val="84776C"/>
                </a:solidFill>
                <a:latin typeface="Gotham Book"/>
                <a:cs typeface="Gotham Book"/>
              </a:rPr>
              <a:t>Supporting and growing opportunities for paid work studies, so students do not have to choose between school and work. There is an opportunity to braid funding available through the Workforce Innovation and Opportunity Act (WIOA) and youth funding that is available via the local workforce development board. </a:t>
            </a:r>
            <a:endParaRPr sz="1400" dirty="0" smtClean="0">
              <a:solidFill>
                <a:srgbClr val="84776C"/>
              </a:solidFill>
              <a:latin typeface="Gotham Book"/>
              <a:cs typeface="Gotham Boo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7"/>
          <p:cNvSpPr txBox="1">
            <a:spLocks noGrp="1"/>
          </p:cNvSpPr>
          <p:nvPr>
            <p:ph type="title"/>
          </p:nvPr>
        </p:nvSpPr>
        <p:spPr>
          <a:xfrm>
            <a:off x="691515" y="1"/>
            <a:ext cx="8675370" cy="1904999"/>
          </a:xfrm>
          <a:prstGeom prst="rect">
            <a:avLst/>
          </a:prstGeom>
          <a:noFill/>
          <a:ln>
            <a:noFill/>
          </a:ln>
        </p:spPr>
        <p:txBody>
          <a:bodyPr spcFirstLastPara="1" wrap="square" lIns="98739" tIns="49356" rIns="98739" bIns="49356" anchor="ctr" anchorCtr="0">
            <a:normAutofit/>
          </a:bodyPr>
          <a:lstStyle/>
          <a:p>
            <a:pPr>
              <a:buSzPts val="4000"/>
            </a:pPr>
            <a:r>
              <a:rPr lang="en-US" sz="1800" spc="140" dirty="0" smtClean="0">
                <a:solidFill>
                  <a:srgbClr val="FCAF17"/>
                </a:solidFill>
                <a:latin typeface="Gotham Black"/>
                <a:cs typeface="Gotham Black"/>
              </a:rPr>
              <a:t>KEY FINDINGS: </a:t>
            </a:r>
            <a:r>
              <a:rPr lang="en-US" spc="140" dirty="0" smtClean="0">
                <a:latin typeface="Gotham Black"/>
                <a:cs typeface="Gotham Black"/>
              </a:rPr>
              <a:t/>
            </a:r>
            <a:br>
              <a:rPr lang="en-US" spc="140" dirty="0" smtClean="0">
                <a:latin typeface="Gotham Black"/>
                <a:cs typeface="Gotham Black"/>
              </a:rPr>
            </a:br>
            <a:r>
              <a:rPr lang="en-US" sz="3200" spc="140" dirty="0" smtClean="0">
                <a:solidFill>
                  <a:srgbClr val="66A2A7"/>
                </a:solidFill>
                <a:latin typeface="Gotham Black"/>
                <a:cs typeface="Gotham Black"/>
              </a:rPr>
              <a:t>stakeholder engagement opportunities</a:t>
            </a:r>
            <a:endParaRPr sz="3200" spc="140" dirty="0">
              <a:solidFill>
                <a:srgbClr val="66A2A7"/>
              </a:solidFill>
              <a:latin typeface="Gotham Black"/>
              <a:cs typeface="Gotham Black"/>
            </a:endParaRPr>
          </a:p>
        </p:txBody>
      </p:sp>
      <p:sp>
        <p:nvSpPr>
          <p:cNvPr id="120" name="Google Shape;120;p7"/>
          <p:cNvSpPr txBox="1">
            <a:spLocks noGrp="1"/>
          </p:cNvSpPr>
          <p:nvPr>
            <p:ph idx="1"/>
          </p:nvPr>
        </p:nvSpPr>
        <p:spPr>
          <a:xfrm>
            <a:off x="664105" y="2133600"/>
            <a:ext cx="8675370" cy="2362200"/>
          </a:xfrm>
          <a:prstGeom prst="rect">
            <a:avLst/>
          </a:prstGeom>
          <a:noFill/>
          <a:ln>
            <a:noFill/>
          </a:ln>
        </p:spPr>
        <p:txBody>
          <a:bodyPr spcFirstLastPara="1" wrap="square" lIns="98739" tIns="49356" rIns="98739" bIns="49356" anchor="t" anchorCtr="0">
            <a:noAutofit/>
          </a:bodyPr>
          <a:lstStyle/>
          <a:p>
            <a:pPr marL="0" indent="0">
              <a:lnSpc>
                <a:spcPct val="80000"/>
              </a:lnSpc>
              <a:buSzPts val="2220"/>
              <a:buNone/>
            </a:pPr>
            <a:r>
              <a:rPr lang="en-US" sz="1800" b="1" dirty="0" smtClean="0">
                <a:solidFill>
                  <a:srgbClr val="84776C"/>
                </a:solidFill>
                <a:latin typeface="Gotham Bold"/>
                <a:cs typeface="Gotham Bold"/>
              </a:rPr>
              <a:t>SUPPORT EMPLOYERS AND EDUCATIONAL</a:t>
            </a:r>
            <a:r>
              <a:rPr lang="en-US" sz="1800" b="1" dirty="0">
                <a:solidFill>
                  <a:srgbClr val="84776C"/>
                </a:solidFill>
                <a:latin typeface="Gotham Book"/>
                <a:cs typeface="Gotham Book"/>
              </a:rPr>
              <a:t> </a:t>
            </a:r>
            <a:r>
              <a:rPr lang="en-US" sz="1800" b="1" dirty="0" smtClean="0">
                <a:solidFill>
                  <a:srgbClr val="84776C"/>
                </a:solidFill>
                <a:latin typeface="Gotham BoLD"/>
                <a:cs typeface="Gotham BoLD"/>
              </a:rPr>
              <a:t>INSTITUTIONS</a:t>
            </a:r>
            <a:endParaRPr sz="1800" dirty="0">
              <a:solidFill>
                <a:srgbClr val="84776C"/>
              </a:solidFill>
              <a:latin typeface="Gotham BoLD"/>
              <a:cs typeface="Gotham BoLD"/>
            </a:endParaRPr>
          </a:p>
          <a:p>
            <a:pPr marL="493776" lvl="1" indent="0">
              <a:lnSpc>
                <a:spcPct val="110000"/>
              </a:lnSpc>
              <a:buSzPts val="1572"/>
              <a:buNone/>
            </a:pPr>
            <a:r>
              <a:rPr lang="en-US" sz="1400" dirty="0">
                <a:solidFill>
                  <a:srgbClr val="84776C"/>
                </a:solidFill>
                <a:latin typeface="Gotham Book"/>
                <a:cs typeface="Gotham Book"/>
              </a:rPr>
              <a:t>Provide training and tool kits for employer and educational institutions to help effectively implement WBL</a:t>
            </a:r>
            <a:r>
              <a:rPr lang="en-US" sz="1400" dirty="0" smtClean="0">
                <a:solidFill>
                  <a:srgbClr val="84776C"/>
                </a:solidFill>
                <a:latin typeface="Gotham Book"/>
                <a:cs typeface="Gotham Book"/>
              </a:rPr>
              <a:t>.</a:t>
            </a:r>
          </a:p>
          <a:p>
            <a:pPr marL="493776" lvl="1" indent="0">
              <a:lnSpc>
                <a:spcPct val="110000"/>
              </a:lnSpc>
              <a:buSzPts val="1572"/>
              <a:buNone/>
            </a:pPr>
            <a:endParaRPr sz="1400" dirty="0">
              <a:solidFill>
                <a:srgbClr val="84776C"/>
              </a:solidFill>
              <a:latin typeface="Gotham Book"/>
              <a:cs typeface="Gotham Book"/>
            </a:endParaRPr>
          </a:p>
          <a:p>
            <a:pPr marL="0" indent="0">
              <a:lnSpc>
                <a:spcPct val="80000"/>
              </a:lnSpc>
              <a:buSzPts val="2220"/>
              <a:buNone/>
            </a:pPr>
            <a:r>
              <a:rPr lang="en-US" sz="1800" b="1" spc="70" dirty="0" smtClean="0">
                <a:solidFill>
                  <a:srgbClr val="84776C"/>
                </a:solidFill>
                <a:latin typeface="Gotham BoLD"/>
                <a:cs typeface="Gotham BoLD"/>
              </a:rPr>
              <a:t>EXPLORE ADDITIONAL OCCUPATIONAL PATHWAYS</a:t>
            </a:r>
            <a:endParaRPr lang="en-US" sz="1800" spc="70" dirty="0" smtClean="0">
              <a:solidFill>
                <a:srgbClr val="84776C"/>
              </a:solidFill>
              <a:latin typeface="Gotham BoLD"/>
              <a:cs typeface="Gotham BoLD"/>
            </a:endParaRPr>
          </a:p>
          <a:p>
            <a:pPr marL="493776" lvl="1" indent="0">
              <a:lnSpc>
                <a:spcPct val="110000"/>
              </a:lnSpc>
              <a:buSzPts val="1572"/>
              <a:buNone/>
            </a:pPr>
            <a:r>
              <a:rPr lang="en-US" sz="1400" dirty="0" smtClean="0">
                <a:solidFill>
                  <a:srgbClr val="84776C"/>
                </a:solidFill>
                <a:latin typeface="Gotham Book"/>
                <a:cs typeface="Gotham Book"/>
              </a:rPr>
              <a:t>Healthcare</a:t>
            </a:r>
            <a:r>
              <a:rPr lang="en-US" sz="1400" dirty="0">
                <a:solidFill>
                  <a:srgbClr val="84776C"/>
                </a:solidFill>
                <a:latin typeface="Gotham Book"/>
                <a:cs typeface="Gotham Book"/>
              </a:rPr>
              <a:t>, information technology, construction, and energy-efficiency jobs, and the hospitality and tourism, machining, robotics, and additive manufacturing areas were suggested as pathways to expand WBL </a:t>
            </a:r>
            <a:r>
              <a:rPr lang="en-US" sz="1400" dirty="0" smtClean="0">
                <a:solidFill>
                  <a:srgbClr val="84776C"/>
                </a:solidFill>
                <a:latin typeface="Gotham Book"/>
                <a:cs typeface="Gotham Book"/>
              </a:rPr>
              <a:t>experiences.</a:t>
            </a:r>
            <a:endParaRPr sz="1400" dirty="0">
              <a:solidFill>
                <a:srgbClr val="84776C"/>
              </a:solidFill>
              <a:latin typeface="Gotham Book"/>
              <a:cs typeface="Gotham Book"/>
            </a:endParaRPr>
          </a:p>
        </p:txBody>
      </p:sp>
    </p:spTree>
    <p:extLst>
      <p:ext uri="{BB962C8B-B14F-4D97-AF65-F5344CB8AC3E}">
        <p14:creationId xmlns:p14="http://schemas.microsoft.com/office/powerpoint/2010/main" val="1268770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8"/>
          <p:cNvSpPr txBox="1">
            <a:spLocks noGrp="1"/>
          </p:cNvSpPr>
          <p:nvPr>
            <p:ph type="title"/>
          </p:nvPr>
        </p:nvSpPr>
        <p:spPr>
          <a:xfrm>
            <a:off x="691515" y="0"/>
            <a:ext cx="8675370" cy="1447800"/>
          </a:xfrm>
          <a:prstGeom prst="rect">
            <a:avLst/>
          </a:prstGeom>
          <a:noFill/>
          <a:ln>
            <a:noFill/>
          </a:ln>
        </p:spPr>
        <p:txBody>
          <a:bodyPr spcFirstLastPara="1" wrap="square" lIns="98739" tIns="49356" rIns="98739" bIns="49356" anchor="ctr" anchorCtr="0">
            <a:normAutofit/>
          </a:bodyPr>
          <a:lstStyle/>
          <a:p>
            <a:pPr>
              <a:buSzPts val="4400"/>
            </a:pPr>
            <a:r>
              <a:rPr lang="en-US" sz="1800" kern="100" spc="140" dirty="0" smtClean="0">
                <a:solidFill>
                  <a:srgbClr val="FCAF17"/>
                </a:solidFill>
                <a:latin typeface="Gotham Black"/>
                <a:cs typeface="Gotham Black"/>
              </a:rPr>
              <a:t>STAKEHOLDER ENGAGEMENT: </a:t>
            </a:r>
            <a:r>
              <a:rPr lang="en-US" sz="2000" kern="100" spc="140" dirty="0" smtClean="0">
                <a:solidFill>
                  <a:srgbClr val="66A2A7"/>
                </a:solidFill>
                <a:latin typeface="Gotham Black"/>
                <a:cs typeface="Gotham Black"/>
              </a:rPr>
              <a:t/>
            </a:r>
            <a:br>
              <a:rPr lang="en-US" sz="2000" kern="100" spc="140" dirty="0" smtClean="0">
                <a:solidFill>
                  <a:srgbClr val="66A2A7"/>
                </a:solidFill>
                <a:latin typeface="Gotham Black"/>
                <a:cs typeface="Gotham Black"/>
              </a:rPr>
            </a:br>
            <a:r>
              <a:rPr lang="en-US" sz="3200" kern="100" spc="140" dirty="0" smtClean="0">
                <a:solidFill>
                  <a:srgbClr val="66A2A7"/>
                </a:solidFill>
                <a:latin typeface="Gotham Black"/>
                <a:cs typeface="Gotham Black"/>
              </a:rPr>
              <a:t>barriers and weaknesses </a:t>
            </a:r>
            <a:endParaRPr lang="en-US" sz="3200" kern="100" spc="140" dirty="0">
              <a:solidFill>
                <a:srgbClr val="66A2A7"/>
              </a:solidFill>
              <a:latin typeface="Gotham Black"/>
              <a:cs typeface="Gotham Black"/>
            </a:endParaRPr>
          </a:p>
        </p:txBody>
      </p:sp>
      <p:sp>
        <p:nvSpPr>
          <p:cNvPr id="126" name="Google Shape;126;p8"/>
          <p:cNvSpPr txBox="1">
            <a:spLocks noGrp="1"/>
          </p:cNvSpPr>
          <p:nvPr>
            <p:ph idx="1"/>
          </p:nvPr>
        </p:nvSpPr>
        <p:spPr>
          <a:xfrm>
            <a:off x="682037" y="2057400"/>
            <a:ext cx="8675370" cy="3276600"/>
          </a:xfrm>
          <a:prstGeom prst="rect">
            <a:avLst/>
          </a:prstGeom>
          <a:noFill/>
          <a:ln>
            <a:noFill/>
          </a:ln>
        </p:spPr>
        <p:txBody>
          <a:bodyPr spcFirstLastPara="1" wrap="square" lIns="98739" tIns="49356" rIns="98739" bIns="49356" anchor="t" anchorCtr="0">
            <a:normAutofit/>
          </a:bodyPr>
          <a:lstStyle/>
          <a:p>
            <a:pPr marL="246888" indent="-246888">
              <a:lnSpc>
                <a:spcPct val="110000"/>
              </a:lnSpc>
              <a:spcBef>
                <a:spcPts val="0"/>
              </a:spcBef>
              <a:buClr>
                <a:srgbClr val="FCAF17"/>
              </a:buClr>
              <a:buSzPts val="2800"/>
            </a:pPr>
            <a:r>
              <a:rPr lang="en-US" sz="1800" dirty="0">
                <a:solidFill>
                  <a:srgbClr val="84776C"/>
                </a:solidFill>
                <a:latin typeface="Gotham Book"/>
                <a:cs typeface="Gotham Book"/>
              </a:rPr>
              <a:t>Not enough WBL programs and opportunities, especially paid work experience</a:t>
            </a:r>
            <a:endParaRPr sz="1800" dirty="0">
              <a:solidFill>
                <a:srgbClr val="84776C"/>
              </a:solidFill>
              <a:latin typeface="Gotham Book"/>
              <a:cs typeface="Gotham Book"/>
            </a:endParaRPr>
          </a:p>
          <a:p>
            <a:pPr marL="246888" indent="-246888">
              <a:lnSpc>
                <a:spcPct val="110000"/>
              </a:lnSpc>
              <a:buClr>
                <a:srgbClr val="FCAF17"/>
              </a:buClr>
              <a:buSzPts val="2800"/>
            </a:pPr>
            <a:r>
              <a:rPr lang="en-US" sz="1800" dirty="0">
                <a:solidFill>
                  <a:srgbClr val="84776C"/>
                </a:solidFill>
                <a:latin typeface="Gotham Book"/>
                <a:cs typeface="Gotham Book"/>
              </a:rPr>
              <a:t>Limited registered apprenticeship programs </a:t>
            </a:r>
            <a:endParaRPr sz="1800" dirty="0">
              <a:solidFill>
                <a:srgbClr val="84776C"/>
              </a:solidFill>
              <a:latin typeface="Gotham Book"/>
              <a:cs typeface="Gotham Book"/>
            </a:endParaRPr>
          </a:p>
          <a:p>
            <a:pPr marL="246888" indent="-246888">
              <a:lnSpc>
                <a:spcPct val="110000"/>
              </a:lnSpc>
              <a:buClr>
                <a:srgbClr val="FCAF17"/>
              </a:buClr>
              <a:buSzPts val="2800"/>
            </a:pPr>
            <a:r>
              <a:rPr lang="en-US" sz="1800" dirty="0">
                <a:solidFill>
                  <a:srgbClr val="84776C"/>
                </a:solidFill>
                <a:latin typeface="Gotham Book"/>
                <a:cs typeface="Gotham Book"/>
              </a:rPr>
              <a:t>Not enough WBL programs in high-demand career areas</a:t>
            </a:r>
            <a:endParaRPr sz="1800" dirty="0">
              <a:solidFill>
                <a:srgbClr val="84776C"/>
              </a:solidFill>
              <a:latin typeface="Gotham Book"/>
              <a:cs typeface="Gotham Book"/>
            </a:endParaRPr>
          </a:p>
          <a:p>
            <a:pPr marL="246888" indent="-246888">
              <a:lnSpc>
                <a:spcPct val="110000"/>
              </a:lnSpc>
              <a:buClr>
                <a:srgbClr val="FCAF17"/>
              </a:buClr>
              <a:buSzPts val="2800"/>
            </a:pPr>
            <a:r>
              <a:rPr lang="en-US" sz="1800" dirty="0">
                <a:solidFill>
                  <a:srgbClr val="84776C"/>
                </a:solidFill>
                <a:latin typeface="Gotham Book"/>
                <a:cs typeface="Gotham Book"/>
              </a:rPr>
              <a:t>Not enough WBL opportunities for youth</a:t>
            </a:r>
            <a:endParaRPr sz="1800" dirty="0">
              <a:solidFill>
                <a:srgbClr val="84776C"/>
              </a:solidFill>
              <a:latin typeface="Gotham Book"/>
              <a:cs typeface="Gotham Book"/>
            </a:endParaRPr>
          </a:p>
          <a:p>
            <a:pPr marL="246888" indent="-246888">
              <a:lnSpc>
                <a:spcPct val="110000"/>
              </a:lnSpc>
              <a:buClr>
                <a:srgbClr val="FCAF17"/>
              </a:buClr>
              <a:buSzPts val="2800"/>
            </a:pPr>
            <a:r>
              <a:rPr lang="en-US" sz="1800" dirty="0">
                <a:solidFill>
                  <a:srgbClr val="84776C"/>
                </a:solidFill>
                <a:latin typeface="Gotham Book"/>
                <a:cs typeface="Gotham Book"/>
              </a:rPr>
              <a:t>Lack of childcare, transportation, and other supports is a barrier for nontraditional, low-</a:t>
            </a:r>
            <a:r>
              <a:rPr lang="en-US" sz="1800" dirty="0" smtClean="0">
                <a:solidFill>
                  <a:srgbClr val="84776C"/>
                </a:solidFill>
                <a:latin typeface="Gotham Book"/>
                <a:cs typeface="Gotham Book"/>
              </a:rPr>
              <a:t>in</a:t>
            </a:r>
            <a:r>
              <a:rPr lang="en-US" sz="1800" dirty="0" smtClean="0">
                <a:solidFill>
                  <a:srgbClr val="84776C"/>
                </a:solidFill>
                <a:latin typeface="Gotham Book"/>
                <a:cs typeface="Gotham Boo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come individuals, </a:t>
            </a:r>
            <a:r>
              <a:rPr lang="en-US" sz="1800" dirty="0">
                <a:solidFill>
                  <a:srgbClr val="84776C"/>
                </a:solidFill>
                <a:latin typeface="Gotham Book"/>
                <a:cs typeface="Gotham Boo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a:t>
            </a:r>
            <a:r>
              <a:rPr lang="en-US" sz="1800" dirty="0">
                <a:solidFill>
                  <a:srgbClr val="84776C"/>
                </a:solidFill>
                <a:latin typeface="Gotham Book"/>
                <a:cs typeface="Gotham Book"/>
              </a:rPr>
              <a:t>nd students of color</a:t>
            </a:r>
            <a:endParaRPr sz="1800" dirty="0">
              <a:solidFill>
                <a:srgbClr val="84776C"/>
              </a:solidFill>
              <a:latin typeface="Gotham Book"/>
              <a:cs typeface="Gotham Book"/>
            </a:endParaRPr>
          </a:p>
          <a:p>
            <a:pPr marL="246888" indent="-246888">
              <a:lnSpc>
                <a:spcPct val="110000"/>
              </a:lnSpc>
              <a:buClr>
                <a:srgbClr val="FCAF17"/>
              </a:buClr>
              <a:buSzPts val="2800"/>
            </a:pPr>
            <a:r>
              <a:rPr lang="en-US" sz="1800" dirty="0">
                <a:solidFill>
                  <a:srgbClr val="84776C"/>
                </a:solidFill>
                <a:latin typeface="Gotham Book"/>
                <a:cs typeface="Gotham Book"/>
              </a:rPr>
              <a:t>No centralized WBL coordination</a:t>
            </a:r>
            <a:endParaRPr sz="1800" dirty="0">
              <a:solidFill>
                <a:srgbClr val="84776C"/>
              </a:solidFill>
              <a:latin typeface="Gotham Book"/>
              <a:cs typeface="Gotham Book"/>
            </a:endParaRPr>
          </a:p>
          <a:p>
            <a:pPr marL="246888" indent="-54864">
              <a:lnSpc>
                <a:spcPct val="110000"/>
              </a:lnSpc>
              <a:buSzPts val="2800"/>
              <a:buNone/>
            </a:pPr>
            <a:endParaRPr sz="1800" dirty="0">
              <a:solidFill>
                <a:srgbClr val="84776C"/>
              </a:solidFill>
              <a:latin typeface="Gotham Book"/>
              <a:cs typeface="Gotham Book"/>
            </a:endParaRPr>
          </a:p>
          <a:p>
            <a:pPr marL="246888" indent="-54864">
              <a:lnSpc>
                <a:spcPct val="110000"/>
              </a:lnSpc>
              <a:buSzPts val="2800"/>
              <a:buNone/>
            </a:pPr>
            <a:endParaRPr sz="1800" dirty="0">
              <a:solidFill>
                <a:srgbClr val="84776C"/>
              </a:solidFill>
              <a:latin typeface="Gotham Book"/>
              <a:cs typeface="Gotham Book"/>
            </a:endParaRPr>
          </a:p>
          <a:p>
            <a:pPr marL="246888" indent="-54864">
              <a:lnSpc>
                <a:spcPct val="110000"/>
              </a:lnSpc>
              <a:buSzPts val="2800"/>
              <a:buNone/>
            </a:pPr>
            <a:endParaRPr sz="1800" dirty="0">
              <a:solidFill>
                <a:srgbClr val="84776C"/>
              </a:solidFill>
              <a:latin typeface="Gotham Book"/>
              <a:cs typeface="Gotham Book"/>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709</TotalTime>
  <Words>1409</Words>
  <Application>Microsoft Office PowerPoint</Application>
  <PresentationFormat>Custom</PresentationFormat>
  <Paragraphs>129</Paragraphs>
  <Slides>21</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Gotham Black</vt:lpstr>
      <vt:lpstr>Gotham Bold</vt:lpstr>
      <vt:lpstr>Gotham Bold</vt:lpstr>
      <vt:lpstr>Gotham Book</vt:lpstr>
      <vt:lpstr>Retrospect</vt:lpstr>
      <vt:lpstr>Perkins V Consortium B </vt:lpstr>
      <vt:lpstr>project partners and funders</vt:lpstr>
      <vt:lpstr>the strategic planning process</vt:lpstr>
      <vt:lpstr>stakeholders engaged in the strategic planning process</vt:lpstr>
      <vt:lpstr>counties included in the plan</vt:lpstr>
      <vt:lpstr>KEY FINDINGS:  work-based learning (WBL) critical elements</vt:lpstr>
      <vt:lpstr>KEY FINDINGS:  stakeholder engagement opportunities</vt:lpstr>
      <vt:lpstr>KEY FINDINGS:  stakeholder engagement opportunities</vt:lpstr>
      <vt:lpstr>STAKEHOLDER ENGAGEMENT:  barriers and weaknesses </vt:lpstr>
      <vt:lpstr>WBL barriers and weaknesses </vt:lpstr>
      <vt:lpstr> recommendations and implementation </vt:lpstr>
      <vt:lpstr>Northern New Mexico’s WBL Eco-system</vt:lpstr>
      <vt:lpstr>examples of local WLB programs</vt:lpstr>
      <vt:lpstr>implementation outputs and suggested activities</vt:lpstr>
      <vt:lpstr>OUTPUT 1:  hire new regional WBL coordinator/manager </vt:lpstr>
      <vt:lpstr>OUTPUT 1 (cont.):  hire new regional WBL coordinator/manager </vt:lpstr>
      <vt:lpstr>OUTPUT 2:  increase number of students/participants engaged in WBL opportunities </vt:lpstr>
      <vt:lpstr>OUTPUT 3:  increase employers WBL participation and available opportunities</vt:lpstr>
      <vt:lpstr>OUTPUT 4:  increase registered apprenticeship programs (RAPS) opportunities</vt:lpstr>
      <vt:lpstr>OUTPUT 5:  increase partners engagement</vt:lpstr>
      <vt:lpstr>Questions /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New Mexico Perkins V Consortium B Work-Based Learning (WBL) Strategic Plan Overview</dc:title>
  <dc:creator>Ann Black</dc:creator>
  <cp:lastModifiedBy>Ann Black</cp:lastModifiedBy>
  <cp:revision>58</cp:revision>
  <dcterms:created xsi:type="dcterms:W3CDTF">2021-01-12T19:38:39Z</dcterms:created>
  <dcterms:modified xsi:type="dcterms:W3CDTF">2021-02-02T05:24:46Z</dcterms:modified>
</cp:coreProperties>
</file>